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uce Bold" charset="1" panose="00000800000000000000"/>
      <p:regular r:id="rId20"/>
    </p:embeddedFont>
    <p:embeddedFont>
      <p:font typeface="Open Sauce Heavy" charset="1" panose="00000A00000000000000"/>
      <p:regular r:id="rId21"/>
    </p:embeddedFont>
    <p:embeddedFont>
      <p:font typeface="Open Sauce" charset="1" panose="00000500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odec Pro ExtraBold" charset="1" panose="000007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4.png" Type="http://schemas.openxmlformats.org/officeDocument/2006/relationships/image"/><Relationship Id="rId4" Target="../media/image25.jpeg" Type="http://schemas.openxmlformats.org/officeDocument/2006/relationships/image"/><Relationship Id="rId5" Target="../media/VAGG3kpDq-A.mp4" Type="http://schemas.openxmlformats.org/officeDocument/2006/relationships/video"/><Relationship Id="rId6" Target="../media/VAGG3kpDq-A.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jpe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 Id="rId7" Target="../media/image35.jpe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004AAD"/>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057435" y="3489495"/>
            <a:ext cx="78988" cy="3562352"/>
            <a:chOff x="0" y="0"/>
            <a:chExt cx="20803" cy="938233"/>
          </a:xfrm>
        </p:grpSpPr>
        <p:sp>
          <p:nvSpPr>
            <p:cNvPr name="Freeform 7" id="7"/>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8" id="8"/>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284360" y="1381831"/>
            <a:ext cx="3305534" cy="1798187"/>
          </a:xfrm>
          <a:custGeom>
            <a:avLst/>
            <a:gdLst/>
            <a:ahLst/>
            <a:cxnLst/>
            <a:rect r="r" b="b" t="t" l="l"/>
            <a:pathLst>
              <a:path h="1798187" w="3305534">
                <a:moveTo>
                  <a:pt x="0" y="0"/>
                </a:moveTo>
                <a:lnTo>
                  <a:pt x="3305534" y="0"/>
                </a:lnTo>
                <a:lnTo>
                  <a:pt x="3305534" y="1798187"/>
                </a:lnTo>
                <a:lnTo>
                  <a:pt x="0" y="1798187"/>
                </a:lnTo>
                <a:lnTo>
                  <a:pt x="0" y="0"/>
                </a:lnTo>
                <a:close/>
              </a:path>
            </a:pathLst>
          </a:custGeom>
          <a:blipFill>
            <a:blip r:embed="rId4"/>
            <a:stretch>
              <a:fillRect l="0" t="0" r="0" b="-38027"/>
            </a:stretch>
          </a:blipFill>
        </p:spPr>
      </p:sp>
      <p:sp>
        <p:nvSpPr>
          <p:cNvPr name="Freeform 10" id="10"/>
          <p:cNvSpPr/>
          <p:nvPr/>
        </p:nvSpPr>
        <p:spPr>
          <a:xfrm flipH="false" flipV="false" rot="0">
            <a:off x="7690658" y="-823148"/>
            <a:ext cx="11133343" cy="11110148"/>
          </a:xfrm>
          <a:custGeom>
            <a:avLst/>
            <a:gdLst/>
            <a:ahLst/>
            <a:cxnLst/>
            <a:rect r="r" b="b" t="t" l="l"/>
            <a:pathLst>
              <a:path h="11110148" w="11133343">
                <a:moveTo>
                  <a:pt x="0" y="0"/>
                </a:moveTo>
                <a:lnTo>
                  <a:pt x="11133343" y="0"/>
                </a:lnTo>
                <a:lnTo>
                  <a:pt x="11133343" y="11110148"/>
                </a:lnTo>
                <a:lnTo>
                  <a:pt x="0" y="11110148"/>
                </a:lnTo>
                <a:lnTo>
                  <a:pt x="0" y="0"/>
                </a:lnTo>
                <a:close/>
              </a:path>
            </a:pathLst>
          </a:custGeom>
          <a:blipFill>
            <a:blip r:embed="rId5"/>
            <a:stretch>
              <a:fillRect l="0" t="0" r="0" b="0"/>
            </a:stretch>
          </a:blipFill>
        </p:spPr>
      </p:sp>
      <p:sp>
        <p:nvSpPr>
          <p:cNvPr name="TextBox 11" id="11"/>
          <p:cNvSpPr txBox="true"/>
          <p:nvPr/>
        </p:nvSpPr>
        <p:spPr>
          <a:xfrm rot="0">
            <a:off x="1387521" y="3346620"/>
            <a:ext cx="7214594" cy="1285511"/>
          </a:xfrm>
          <a:prstGeom prst="rect">
            <a:avLst/>
          </a:prstGeom>
        </p:spPr>
        <p:txBody>
          <a:bodyPr anchor="t" rtlCol="false" tIns="0" lIns="0" bIns="0" rIns="0">
            <a:spAutoFit/>
          </a:bodyPr>
          <a:lstStyle/>
          <a:p>
            <a:pPr algn="l">
              <a:lnSpc>
                <a:spcPts val="10510"/>
              </a:lnSpc>
            </a:pPr>
            <a:r>
              <a:rPr lang="en-US" sz="7507" spc="-150">
                <a:solidFill>
                  <a:srgbClr val="191919"/>
                </a:solidFill>
                <a:latin typeface="Open Sauce Bold"/>
              </a:rPr>
              <a:t>Smart</a:t>
            </a:r>
          </a:p>
        </p:txBody>
      </p:sp>
      <p:sp>
        <p:nvSpPr>
          <p:cNvPr name="TextBox 12" id="12"/>
          <p:cNvSpPr txBox="true"/>
          <p:nvPr/>
        </p:nvSpPr>
        <p:spPr>
          <a:xfrm rot="0">
            <a:off x="1387521" y="4403531"/>
            <a:ext cx="8772194" cy="2002893"/>
          </a:xfrm>
          <a:prstGeom prst="rect">
            <a:avLst/>
          </a:prstGeom>
        </p:spPr>
        <p:txBody>
          <a:bodyPr anchor="t" rtlCol="false" tIns="0" lIns="0" bIns="0" rIns="0">
            <a:spAutoFit/>
          </a:bodyPr>
          <a:lstStyle/>
          <a:p>
            <a:pPr algn="l">
              <a:lnSpc>
                <a:spcPts val="16306"/>
              </a:lnSpc>
            </a:pPr>
            <a:r>
              <a:rPr lang="en-US" sz="11647" spc="-232">
                <a:solidFill>
                  <a:srgbClr val="191919"/>
                </a:solidFill>
                <a:latin typeface="Open Sauce Heavy"/>
              </a:rPr>
              <a:t>CO2nverter</a:t>
            </a:r>
          </a:p>
        </p:txBody>
      </p:sp>
      <p:sp>
        <p:nvSpPr>
          <p:cNvPr name="TextBox 13" id="13"/>
          <p:cNvSpPr txBox="true"/>
          <p:nvPr/>
        </p:nvSpPr>
        <p:spPr>
          <a:xfrm rot="0">
            <a:off x="1387521" y="6550297"/>
            <a:ext cx="6832368" cy="498675"/>
          </a:xfrm>
          <a:prstGeom prst="rect">
            <a:avLst/>
          </a:prstGeom>
        </p:spPr>
        <p:txBody>
          <a:bodyPr anchor="t" rtlCol="false" tIns="0" lIns="0" bIns="0" rIns="0">
            <a:spAutoFit/>
          </a:bodyPr>
          <a:lstStyle/>
          <a:p>
            <a:pPr algn="l">
              <a:lnSpc>
                <a:spcPts val="4195"/>
              </a:lnSpc>
            </a:pPr>
            <a:r>
              <a:rPr lang="en-US" sz="3018" spc="241">
                <a:solidFill>
                  <a:srgbClr val="191919"/>
                </a:solidFill>
                <a:latin typeface="Open Sauce"/>
              </a:rPr>
              <a:t>CPAD Team 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214594"/>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4917787" y="-3041985"/>
            <a:ext cx="5578401" cy="55784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0">
            <a:off x="2415389" y="2402081"/>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12" id="12"/>
          <p:cNvSpPr txBox="true"/>
          <p:nvPr/>
        </p:nvSpPr>
        <p:spPr>
          <a:xfrm rot="0">
            <a:off x="345176" y="308587"/>
            <a:ext cx="10612014" cy="1048750"/>
          </a:xfrm>
          <a:prstGeom prst="rect">
            <a:avLst/>
          </a:prstGeom>
        </p:spPr>
        <p:txBody>
          <a:bodyPr anchor="t" rtlCol="false" tIns="0" lIns="0" bIns="0" rIns="0">
            <a:spAutoFit/>
          </a:bodyPr>
          <a:lstStyle/>
          <a:p>
            <a:pPr algn="l">
              <a:lnSpc>
                <a:spcPts val="8564"/>
              </a:lnSpc>
              <a:spcBef>
                <a:spcPct val="0"/>
              </a:spcBef>
            </a:pPr>
            <a:r>
              <a:rPr lang="en-US" sz="6206">
                <a:solidFill>
                  <a:srgbClr val="FFFFFF"/>
                </a:solidFill>
                <a:latin typeface="Open Sauce Bold"/>
              </a:rPr>
              <a:t>C4 Model</a:t>
            </a:r>
          </a:p>
        </p:txBody>
      </p:sp>
      <p:sp>
        <p:nvSpPr>
          <p:cNvPr name="TextBox 13" id="13"/>
          <p:cNvSpPr txBox="true"/>
          <p:nvPr/>
        </p:nvSpPr>
        <p:spPr>
          <a:xfrm rot="0">
            <a:off x="345176" y="1309712"/>
            <a:ext cx="10612014" cy="502775"/>
          </a:xfrm>
          <a:prstGeom prst="rect">
            <a:avLst/>
          </a:prstGeom>
        </p:spPr>
        <p:txBody>
          <a:bodyPr anchor="t" rtlCol="false" tIns="0" lIns="0" bIns="0" rIns="0">
            <a:spAutoFit/>
          </a:bodyPr>
          <a:lstStyle/>
          <a:p>
            <a:pPr algn="l">
              <a:lnSpc>
                <a:spcPts val="4148"/>
              </a:lnSpc>
              <a:spcBef>
                <a:spcPct val="0"/>
              </a:spcBef>
            </a:pPr>
            <a:r>
              <a:rPr lang="en-US" sz="3006">
                <a:solidFill>
                  <a:srgbClr val="FFFFFF"/>
                </a:solidFill>
                <a:latin typeface="Open Sauce Bold"/>
              </a:rPr>
              <a:t>Level-4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9149" y="3700591"/>
            <a:ext cx="6064231"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Features</a:t>
            </a: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14594"/>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w="742950" cap="sq">
              <a:solidFill>
                <a:srgbClr val="214594"/>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alpha val="32941"/>
              </a:srgbClr>
            </a:solidFill>
            <a:ln w="742950" cap="sq">
              <a:solidFill>
                <a:srgbClr val="004AAD">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6936204" y="2612870"/>
            <a:ext cx="4463823" cy="332171"/>
          </a:xfrm>
          <a:custGeom>
            <a:avLst/>
            <a:gdLst/>
            <a:ahLst/>
            <a:cxnLst/>
            <a:rect r="r" b="b" t="t" l="l"/>
            <a:pathLst>
              <a:path h="332171" w="4463823">
                <a:moveTo>
                  <a:pt x="0" y="0"/>
                </a:moveTo>
                <a:lnTo>
                  <a:pt x="4463823" y="0"/>
                </a:lnTo>
                <a:lnTo>
                  <a:pt x="4463823" y="332170"/>
                </a:lnTo>
                <a:lnTo>
                  <a:pt x="0" y="332170"/>
                </a:lnTo>
                <a:lnTo>
                  <a:pt x="0" y="0"/>
                </a:lnTo>
                <a:close/>
              </a:path>
            </a:pathLst>
          </a:custGeom>
          <a:blipFill>
            <a:blip r:embed="rId2">
              <a:alphaModFix amt="72000"/>
            </a:blip>
            <a:stretch>
              <a:fillRect l="0" t="0" r="0" b="-286352"/>
            </a:stretch>
          </a:blipFill>
        </p:spPr>
      </p:sp>
      <p:grpSp>
        <p:nvGrpSpPr>
          <p:cNvPr name="Group 13" id="13"/>
          <p:cNvGrpSpPr/>
          <p:nvPr/>
        </p:nvGrpSpPr>
        <p:grpSpPr>
          <a:xfrm rot="0">
            <a:off x="6322190" y="1028700"/>
            <a:ext cx="5334876" cy="1584170"/>
            <a:chOff x="0" y="0"/>
            <a:chExt cx="1234628" cy="366618"/>
          </a:xfrm>
        </p:grpSpPr>
        <p:sp>
          <p:nvSpPr>
            <p:cNvPr name="Freeform 14" id="14"/>
            <p:cNvSpPr/>
            <p:nvPr/>
          </p:nvSpPr>
          <p:spPr>
            <a:xfrm flipH="false" flipV="false" rot="0">
              <a:off x="0" y="0"/>
              <a:ext cx="1234628" cy="366618"/>
            </a:xfrm>
            <a:custGeom>
              <a:avLst/>
              <a:gdLst/>
              <a:ahLst/>
              <a:cxnLst/>
              <a:rect r="r" b="b" t="t" l="l"/>
              <a:pathLst>
                <a:path h="366618" w="1234628">
                  <a:moveTo>
                    <a:pt x="46438" y="0"/>
                  </a:moveTo>
                  <a:lnTo>
                    <a:pt x="1188190" y="0"/>
                  </a:lnTo>
                  <a:cubicBezTo>
                    <a:pt x="1213837" y="0"/>
                    <a:pt x="1234628" y="20791"/>
                    <a:pt x="1234628" y="46438"/>
                  </a:cubicBezTo>
                  <a:lnTo>
                    <a:pt x="1234628" y="320180"/>
                  </a:lnTo>
                  <a:cubicBezTo>
                    <a:pt x="1234628" y="345827"/>
                    <a:pt x="1213837" y="366618"/>
                    <a:pt x="1188190" y="366618"/>
                  </a:cubicBezTo>
                  <a:lnTo>
                    <a:pt x="46438" y="366618"/>
                  </a:lnTo>
                  <a:cubicBezTo>
                    <a:pt x="20791" y="366618"/>
                    <a:pt x="0" y="345827"/>
                    <a:pt x="0" y="320180"/>
                  </a:cubicBezTo>
                  <a:lnTo>
                    <a:pt x="0" y="46438"/>
                  </a:lnTo>
                  <a:cubicBezTo>
                    <a:pt x="0" y="20791"/>
                    <a:pt x="20791" y="0"/>
                    <a:pt x="46438" y="0"/>
                  </a:cubicBezTo>
                  <a:close/>
                </a:path>
              </a:pathLst>
            </a:custGeom>
            <a:solidFill>
              <a:srgbClr val="FFFFFF"/>
            </a:solidFill>
            <a:ln w="104775" cap="rnd">
              <a:solidFill>
                <a:srgbClr val="214594"/>
              </a:solidFill>
              <a:prstDash val="solid"/>
              <a:round/>
            </a:ln>
          </p:spPr>
        </p:sp>
        <p:sp>
          <p:nvSpPr>
            <p:cNvPr name="TextBox 15" id="15"/>
            <p:cNvSpPr txBox="true"/>
            <p:nvPr/>
          </p:nvSpPr>
          <p:spPr>
            <a:xfrm>
              <a:off x="0" y="-38100"/>
              <a:ext cx="1234628" cy="404718"/>
            </a:xfrm>
            <a:prstGeom prst="rect">
              <a:avLst/>
            </a:prstGeom>
          </p:spPr>
          <p:txBody>
            <a:bodyPr anchor="ctr" rtlCol="false" tIns="50800" lIns="50800" bIns="50800" rIns="50800"/>
            <a:lstStyle/>
            <a:p>
              <a:pPr algn="ctr" marL="425053" indent="-212527" lvl="1">
                <a:lnSpc>
                  <a:spcPts val="2756"/>
                </a:lnSpc>
                <a:buFont typeface="Arial"/>
                <a:buChar char="•"/>
              </a:pPr>
            </a:p>
          </p:txBody>
        </p:sp>
      </p:grpSp>
      <p:grpSp>
        <p:nvGrpSpPr>
          <p:cNvPr name="Group 16" id="16"/>
          <p:cNvGrpSpPr/>
          <p:nvPr/>
        </p:nvGrpSpPr>
        <p:grpSpPr>
          <a:xfrm rot="0">
            <a:off x="5708176" y="1481606"/>
            <a:ext cx="1228028" cy="1226514"/>
            <a:chOff x="0" y="0"/>
            <a:chExt cx="323431" cy="323032"/>
          </a:xfrm>
        </p:grpSpPr>
        <p:sp>
          <p:nvSpPr>
            <p:cNvPr name="Freeform 17" id="1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8" id="18"/>
            <p:cNvSpPr txBox="true"/>
            <p:nvPr/>
          </p:nvSpPr>
          <p:spPr>
            <a:xfrm>
              <a:off x="0" y="-114300"/>
              <a:ext cx="323431" cy="437332"/>
            </a:xfrm>
            <a:prstGeom prst="rect">
              <a:avLst/>
            </a:prstGeom>
          </p:spPr>
          <p:txBody>
            <a:bodyPr anchor="ctr" rtlCol="false" tIns="50800" lIns="50800" bIns="50800" rIns="50800"/>
            <a:lstStyle/>
            <a:p>
              <a:pPr algn="ctr" marL="1245453" indent="-622726" lvl="1">
                <a:lnSpc>
                  <a:spcPts val="8076"/>
                </a:lnSpc>
                <a:buFont typeface="Arial"/>
                <a:buChar char="•"/>
              </a:pPr>
            </a:p>
          </p:txBody>
        </p:sp>
      </p:grpSp>
      <p:sp>
        <p:nvSpPr>
          <p:cNvPr name="TextBox 19" id="19"/>
          <p:cNvSpPr txBox="true"/>
          <p:nvPr/>
        </p:nvSpPr>
        <p:spPr>
          <a:xfrm rot="0">
            <a:off x="6985605" y="1271715"/>
            <a:ext cx="4571790" cy="757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Summarization of numerical data​</a:t>
            </a:r>
          </a:p>
        </p:txBody>
      </p:sp>
      <p:sp>
        <p:nvSpPr>
          <p:cNvPr name="Freeform 20" id="20"/>
          <p:cNvSpPr/>
          <p:nvPr/>
        </p:nvSpPr>
        <p:spPr>
          <a:xfrm flipH="false" flipV="false" rot="-10800000">
            <a:off x="6428831" y="5544159"/>
            <a:ext cx="5128563" cy="381636"/>
          </a:xfrm>
          <a:custGeom>
            <a:avLst/>
            <a:gdLst/>
            <a:ahLst/>
            <a:cxnLst/>
            <a:rect r="r" b="b" t="t" l="l"/>
            <a:pathLst>
              <a:path h="381636" w="5128563">
                <a:moveTo>
                  <a:pt x="0" y="0"/>
                </a:moveTo>
                <a:lnTo>
                  <a:pt x="5128563" y="0"/>
                </a:lnTo>
                <a:lnTo>
                  <a:pt x="5128563" y="381637"/>
                </a:lnTo>
                <a:lnTo>
                  <a:pt x="0" y="381637"/>
                </a:lnTo>
                <a:lnTo>
                  <a:pt x="0" y="0"/>
                </a:lnTo>
                <a:close/>
              </a:path>
            </a:pathLst>
          </a:custGeom>
          <a:blipFill>
            <a:blip r:embed="rId2">
              <a:alphaModFix amt="72000"/>
            </a:blip>
            <a:stretch>
              <a:fillRect l="0" t="0" r="0" b="-286352"/>
            </a:stretch>
          </a:blipFill>
        </p:spPr>
      </p:sp>
      <p:grpSp>
        <p:nvGrpSpPr>
          <p:cNvPr name="Group 21" id="21"/>
          <p:cNvGrpSpPr/>
          <p:nvPr/>
        </p:nvGrpSpPr>
        <p:grpSpPr>
          <a:xfrm rot="0">
            <a:off x="6322190" y="3524873"/>
            <a:ext cx="5334876" cy="2086085"/>
            <a:chOff x="0" y="0"/>
            <a:chExt cx="1234628" cy="482774"/>
          </a:xfrm>
        </p:grpSpPr>
        <p:sp>
          <p:nvSpPr>
            <p:cNvPr name="Freeform 22" id="22"/>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214594"/>
              </a:solidFill>
              <a:prstDash val="solid"/>
              <a:round/>
            </a:ln>
          </p:spPr>
        </p:sp>
        <p:sp>
          <p:nvSpPr>
            <p:cNvPr name="TextBox 23" id="23"/>
            <p:cNvSpPr txBox="true"/>
            <p:nvPr/>
          </p:nvSpPr>
          <p:spPr>
            <a:xfrm>
              <a:off x="0" y="-38100"/>
              <a:ext cx="1234628" cy="520874"/>
            </a:xfrm>
            <a:prstGeom prst="rect">
              <a:avLst/>
            </a:prstGeom>
          </p:spPr>
          <p:txBody>
            <a:bodyPr anchor="ctr" rtlCol="false" tIns="50800" lIns="50800" bIns="50800" rIns="50800"/>
            <a:lstStyle/>
            <a:p>
              <a:pPr algn="ctr" marL="425053" indent="-212527" lvl="1">
                <a:lnSpc>
                  <a:spcPts val="2756"/>
                </a:lnSpc>
                <a:buFont typeface="Arial"/>
                <a:buChar char="•"/>
              </a:pPr>
            </a:p>
          </p:txBody>
        </p:sp>
      </p:grpSp>
      <p:grpSp>
        <p:nvGrpSpPr>
          <p:cNvPr name="Group 24" id="24"/>
          <p:cNvGrpSpPr/>
          <p:nvPr/>
        </p:nvGrpSpPr>
        <p:grpSpPr>
          <a:xfrm rot="0">
            <a:off x="5708176" y="3977778"/>
            <a:ext cx="1228028" cy="1226514"/>
            <a:chOff x="0" y="0"/>
            <a:chExt cx="323431" cy="323032"/>
          </a:xfrm>
        </p:grpSpPr>
        <p:sp>
          <p:nvSpPr>
            <p:cNvPr name="Freeform 25" id="2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6" id="26"/>
            <p:cNvSpPr txBox="true"/>
            <p:nvPr/>
          </p:nvSpPr>
          <p:spPr>
            <a:xfrm>
              <a:off x="0" y="-114300"/>
              <a:ext cx="323431" cy="437332"/>
            </a:xfrm>
            <a:prstGeom prst="rect">
              <a:avLst/>
            </a:prstGeom>
          </p:spPr>
          <p:txBody>
            <a:bodyPr anchor="ctr" rtlCol="false" tIns="50800" lIns="50800" bIns="50800" rIns="50800"/>
            <a:lstStyle/>
            <a:p>
              <a:pPr algn="ctr" marL="1245453" indent="-622726" lvl="1">
                <a:lnSpc>
                  <a:spcPts val="8076"/>
                </a:lnSpc>
                <a:buFont typeface="Arial"/>
                <a:buChar char="•"/>
              </a:pPr>
            </a:p>
          </p:txBody>
        </p:sp>
      </p:grpSp>
      <p:sp>
        <p:nvSpPr>
          <p:cNvPr name="TextBox 27" id="27"/>
          <p:cNvSpPr txBox="true"/>
          <p:nvPr/>
        </p:nvSpPr>
        <p:spPr>
          <a:xfrm rot="0">
            <a:off x="6985605" y="4279579"/>
            <a:ext cx="4183100" cy="764654"/>
          </a:xfrm>
          <a:prstGeom prst="rect">
            <a:avLst/>
          </a:prstGeom>
        </p:spPr>
        <p:txBody>
          <a:bodyPr anchor="t" rtlCol="false" tIns="0" lIns="0" bIns="0" rIns="0">
            <a:spAutoFit/>
          </a:bodyPr>
          <a:lstStyle/>
          <a:p>
            <a:pPr algn="l" marL="348425" indent="-174213" lvl="1">
              <a:lnSpc>
                <a:spcPts val="2065"/>
              </a:lnSpc>
              <a:buFont typeface="Arial"/>
              <a:buChar char="•"/>
            </a:pPr>
            <a:r>
              <a:rPr lang="en-US" sz="1613">
                <a:solidFill>
                  <a:srgbClr val="231F20"/>
                </a:solidFill>
                <a:latin typeface="Open Sauce"/>
              </a:rPr>
              <a:t>Generate suggestions for proper categories​</a:t>
            </a:r>
          </a:p>
          <a:p>
            <a:pPr algn="l" marL="348425" indent="-174213" lvl="1">
              <a:lnSpc>
                <a:spcPts val="2065"/>
              </a:lnSpc>
              <a:buFont typeface="Arial"/>
              <a:buChar char="•"/>
            </a:pPr>
            <a:r>
              <a:rPr lang="en-US" sz="1613">
                <a:solidFill>
                  <a:srgbClr val="231F20"/>
                </a:solidFill>
                <a:latin typeface="Open Sauce"/>
              </a:rPr>
              <a:t>Generating Emails​</a:t>
            </a:r>
          </a:p>
        </p:txBody>
      </p:sp>
      <p:sp>
        <p:nvSpPr>
          <p:cNvPr name="TextBox 28" id="28"/>
          <p:cNvSpPr txBox="true"/>
          <p:nvPr/>
        </p:nvSpPr>
        <p:spPr>
          <a:xfrm rot="0">
            <a:off x="7068190" y="3814700"/>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Recommendations​</a:t>
            </a:r>
          </a:p>
        </p:txBody>
      </p:sp>
      <p:sp>
        <p:nvSpPr>
          <p:cNvPr name="Freeform 29" id="29"/>
          <p:cNvSpPr/>
          <p:nvPr/>
        </p:nvSpPr>
        <p:spPr>
          <a:xfrm flipH="false" flipV="false" rot="0">
            <a:off x="5920945" y="4096091"/>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0" id="30"/>
          <p:cNvSpPr/>
          <p:nvPr/>
        </p:nvSpPr>
        <p:spPr>
          <a:xfrm flipH="false" flipV="false" rot="-10800000">
            <a:off x="6428831" y="8202257"/>
            <a:ext cx="5128563" cy="381636"/>
          </a:xfrm>
          <a:custGeom>
            <a:avLst/>
            <a:gdLst/>
            <a:ahLst/>
            <a:cxnLst/>
            <a:rect r="r" b="b" t="t" l="l"/>
            <a:pathLst>
              <a:path h="381636" w="5128563">
                <a:moveTo>
                  <a:pt x="0" y="0"/>
                </a:moveTo>
                <a:lnTo>
                  <a:pt x="5128563" y="0"/>
                </a:lnTo>
                <a:lnTo>
                  <a:pt x="5128563" y="381636"/>
                </a:lnTo>
                <a:lnTo>
                  <a:pt x="0" y="381636"/>
                </a:lnTo>
                <a:lnTo>
                  <a:pt x="0" y="0"/>
                </a:lnTo>
                <a:close/>
              </a:path>
            </a:pathLst>
          </a:custGeom>
          <a:blipFill>
            <a:blip r:embed="rId2">
              <a:alphaModFix amt="72000"/>
            </a:blip>
            <a:stretch>
              <a:fillRect l="0" t="0" r="0" b="-286352"/>
            </a:stretch>
          </a:blipFill>
        </p:spPr>
      </p:sp>
      <p:grpSp>
        <p:nvGrpSpPr>
          <p:cNvPr name="Group 31" id="31"/>
          <p:cNvGrpSpPr/>
          <p:nvPr/>
        </p:nvGrpSpPr>
        <p:grpSpPr>
          <a:xfrm rot="0">
            <a:off x="6322190" y="6182971"/>
            <a:ext cx="5334876" cy="2086085"/>
            <a:chOff x="0" y="0"/>
            <a:chExt cx="1234628" cy="482774"/>
          </a:xfrm>
        </p:grpSpPr>
        <p:sp>
          <p:nvSpPr>
            <p:cNvPr name="Freeform 32" id="32"/>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214594"/>
              </a:solidFill>
              <a:prstDash val="solid"/>
              <a:round/>
            </a:ln>
          </p:spPr>
        </p:sp>
        <p:sp>
          <p:nvSpPr>
            <p:cNvPr name="TextBox 33" id="33"/>
            <p:cNvSpPr txBox="true"/>
            <p:nvPr/>
          </p:nvSpPr>
          <p:spPr>
            <a:xfrm>
              <a:off x="0" y="-38100"/>
              <a:ext cx="1234628" cy="520874"/>
            </a:xfrm>
            <a:prstGeom prst="rect">
              <a:avLst/>
            </a:prstGeom>
          </p:spPr>
          <p:txBody>
            <a:bodyPr anchor="ctr" rtlCol="false" tIns="50800" lIns="50800" bIns="50800" rIns="50800"/>
            <a:lstStyle/>
            <a:p>
              <a:pPr algn="ctr" marL="425053" indent="-212527" lvl="1">
                <a:lnSpc>
                  <a:spcPts val="2756"/>
                </a:lnSpc>
                <a:buFont typeface="Arial"/>
                <a:buChar char="•"/>
              </a:pPr>
            </a:p>
          </p:txBody>
        </p:sp>
      </p:grpSp>
      <p:grpSp>
        <p:nvGrpSpPr>
          <p:cNvPr name="Group 34" id="34"/>
          <p:cNvGrpSpPr/>
          <p:nvPr/>
        </p:nvGrpSpPr>
        <p:grpSpPr>
          <a:xfrm rot="0">
            <a:off x="5708176" y="6635876"/>
            <a:ext cx="1228028" cy="1226514"/>
            <a:chOff x="0" y="0"/>
            <a:chExt cx="323431" cy="323032"/>
          </a:xfrm>
        </p:grpSpPr>
        <p:sp>
          <p:nvSpPr>
            <p:cNvPr name="Freeform 35" id="3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6" id="36"/>
            <p:cNvSpPr txBox="true"/>
            <p:nvPr/>
          </p:nvSpPr>
          <p:spPr>
            <a:xfrm>
              <a:off x="0" y="-114300"/>
              <a:ext cx="323431" cy="437332"/>
            </a:xfrm>
            <a:prstGeom prst="rect">
              <a:avLst/>
            </a:prstGeom>
          </p:spPr>
          <p:txBody>
            <a:bodyPr anchor="ctr" rtlCol="false" tIns="50800" lIns="50800" bIns="50800" rIns="50800"/>
            <a:lstStyle/>
            <a:p>
              <a:pPr algn="ctr" marL="1245453" indent="-622726" lvl="1">
                <a:lnSpc>
                  <a:spcPts val="8076"/>
                </a:lnSpc>
                <a:buFont typeface="Arial"/>
                <a:buChar char="•"/>
              </a:pPr>
            </a:p>
          </p:txBody>
        </p:sp>
      </p:grpSp>
      <p:sp>
        <p:nvSpPr>
          <p:cNvPr name="TextBox 37" id="37"/>
          <p:cNvSpPr txBox="true"/>
          <p:nvPr/>
        </p:nvSpPr>
        <p:spPr>
          <a:xfrm rot="0">
            <a:off x="7040979" y="6816451"/>
            <a:ext cx="3844193" cy="757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Categorization of Transactions​</a:t>
            </a:r>
          </a:p>
        </p:txBody>
      </p:sp>
      <p:sp>
        <p:nvSpPr>
          <p:cNvPr name="Freeform 38" id="38"/>
          <p:cNvSpPr/>
          <p:nvPr/>
        </p:nvSpPr>
        <p:spPr>
          <a:xfrm flipH="false" flipV="false" rot="0">
            <a:off x="5971928" y="6792571"/>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9" id="39"/>
          <p:cNvSpPr/>
          <p:nvPr/>
        </p:nvSpPr>
        <p:spPr>
          <a:xfrm flipH="false" flipV="false" rot="0">
            <a:off x="5971928" y="1674021"/>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40" id="40"/>
          <p:cNvGrpSpPr/>
          <p:nvPr/>
        </p:nvGrpSpPr>
        <p:grpSpPr>
          <a:xfrm rot="0">
            <a:off x="4809335" y="8388753"/>
            <a:ext cx="1183417" cy="118341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w="742950" cap="sq">
              <a:solidFill>
                <a:srgbClr val="214594"/>
              </a:solidFill>
              <a:prstDash val="solid"/>
              <a:miter/>
            </a:ln>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43" id="43"/>
          <p:cNvGrpSpPr/>
          <p:nvPr/>
        </p:nvGrpSpPr>
        <p:grpSpPr>
          <a:xfrm rot="0">
            <a:off x="11956220" y="4428670"/>
            <a:ext cx="6537078" cy="5143500"/>
            <a:chOff x="0" y="0"/>
            <a:chExt cx="8716105" cy="6858000"/>
          </a:xfrm>
        </p:grpSpPr>
        <p:sp>
          <p:nvSpPr>
            <p:cNvPr name="Freeform 44" id="44"/>
            <p:cNvSpPr/>
            <p:nvPr/>
          </p:nvSpPr>
          <p:spPr>
            <a:xfrm flipH="false" flipV="false" rot="-10800000">
              <a:off x="939010" y="6349151"/>
              <a:ext cx="6838084" cy="508849"/>
            </a:xfrm>
            <a:custGeom>
              <a:avLst/>
              <a:gdLst/>
              <a:ahLst/>
              <a:cxnLst/>
              <a:rect r="r" b="b" t="t" l="l"/>
              <a:pathLst>
                <a:path h="508849" w="6838084">
                  <a:moveTo>
                    <a:pt x="0" y="0"/>
                  </a:moveTo>
                  <a:lnTo>
                    <a:pt x="6838084" y="0"/>
                  </a:lnTo>
                  <a:lnTo>
                    <a:pt x="6838084" y="508849"/>
                  </a:lnTo>
                  <a:lnTo>
                    <a:pt x="0" y="508849"/>
                  </a:lnTo>
                  <a:lnTo>
                    <a:pt x="0" y="0"/>
                  </a:lnTo>
                  <a:close/>
                </a:path>
              </a:pathLst>
            </a:custGeom>
            <a:blipFill>
              <a:blip r:embed="rId2">
                <a:alphaModFix amt="72000"/>
              </a:blip>
              <a:stretch>
                <a:fillRect l="0" t="0" r="0" b="-286352"/>
              </a:stretch>
            </a:blipFill>
          </p:spPr>
        </p:sp>
        <p:sp>
          <p:nvSpPr>
            <p:cNvPr name="Freeform 45" id="45"/>
            <p:cNvSpPr/>
            <p:nvPr/>
          </p:nvSpPr>
          <p:spPr>
            <a:xfrm flipH="false" flipV="false" rot="-10800000">
              <a:off x="960873" y="2692382"/>
              <a:ext cx="6838084" cy="508849"/>
            </a:xfrm>
            <a:custGeom>
              <a:avLst/>
              <a:gdLst/>
              <a:ahLst/>
              <a:cxnLst/>
              <a:rect r="r" b="b" t="t" l="l"/>
              <a:pathLst>
                <a:path h="508849" w="6838084">
                  <a:moveTo>
                    <a:pt x="0" y="0"/>
                  </a:moveTo>
                  <a:lnTo>
                    <a:pt x="6838085" y="0"/>
                  </a:lnTo>
                  <a:lnTo>
                    <a:pt x="6838085" y="508848"/>
                  </a:lnTo>
                  <a:lnTo>
                    <a:pt x="0" y="508848"/>
                  </a:lnTo>
                  <a:lnTo>
                    <a:pt x="0" y="0"/>
                  </a:lnTo>
                  <a:close/>
                </a:path>
              </a:pathLst>
            </a:custGeom>
            <a:blipFill>
              <a:blip r:embed="rId2">
                <a:alphaModFix amt="72000"/>
              </a:blip>
              <a:stretch>
                <a:fillRect l="0" t="0" r="0" b="-286352"/>
              </a:stretch>
            </a:blipFill>
          </p:spPr>
        </p:sp>
        <p:grpSp>
          <p:nvGrpSpPr>
            <p:cNvPr name="Group 46" id="46"/>
            <p:cNvGrpSpPr/>
            <p:nvPr/>
          </p:nvGrpSpPr>
          <p:grpSpPr>
            <a:xfrm rot="0">
              <a:off x="818685" y="0"/>
              <a:ext cx="7113168" cy="2781447"/>
              <a:chOff x="0" y="0"/>
              <a:chExt cx="1234628" cy="482774"/>
            </a:xfrm>
          </p:grpSpPr>
          <p:sp>
            <p:nvSpPr>
              <p:cNvPr name="Freeform 47" id="47"/>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214594"/>
                </a:solidFill>
                <a:prstDash val="solid"/>
                <a:round/>
              </a:ln>
            </p:spPr>
          </p:sp>
          <p:sp>
            <p:nvSpPr>
              <p:cNvPr name="TextBox 48" id="48"/>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49" id="49"/>
            <p:cNvGrpSpPr/>
            <p:nvPr/>
          </p:nvGrpSpPr>
          <p:grpSpPr>
            <a:xfrm rot="0">
              <a:off x="0" y="603874"/>
              <a:ext cx="1637371" cy="1635352"/>
              <a:chOff x="0" y="0"/>
              <a:chExt cx="323431" cy="323032"/>
            </a:xfrm>
          </p:grpSpPr>
          <p:sp>
            <p:nvSpPr>
              <p:cNvPr name="Freeform 50" id="5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51" id="5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52" id="52"/>
            <p:cNvSpPr txBox="true"/>
            <p:nvPr/>
          </p:nvSpPr>
          <p:spPr>
            <a:xfrm rot="0">
              <a:off x="1703238" y="1685867"/>
              <a:ext cx="5577466" cy="325755"/>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rPr>
                <a:t>Generating insights and instructions</a:t>
              </a:r>
            </a:p>
          </p:txBody>
        </p:sp>
        <p:sp>
          <p:nvSpPr>
            <p:cNvPr name="TextBox 53" id="53"/>
            <p:cNvSpPr txBox="true"/>
            <p:nvPr/>
          </p:nvSpPr>
          <p:spPr>
            <a:xfrm rot="0">
              <a:off x="1813352" y="392786"/>
              <a:ext cx="6902752" cy="1003112"/>
            </a:xfrm>
            <a:prstGeom prst="rect">
              <a:avLst/>
            </a:prstGeom>
          </p:spPr>
          <p:txBody>
            <a:bodyPr anchor="t" rtlCol="false" tIns="0" lIns="0" bIns="0" rIns="0">
              <a:spAutoFit/>
            </a:bodyPr>
            <a:lstStyle/>
            <a:p>
              <a:pPr algn="l">
                <a:lnSpc>
                  <a:spcPts val="3017"/>
                </a:lnSpc>
              </a:pPr>
              <a:r>
                <a:rPr lang="en-US" sz="2357">
                  <a:solidFill>
                    <a:srgbClr val="333231"/>
                  </a:solidFill>
                  <a:latin typeface="Open Sauce Bold"/>
                </a:rPr>
                <a:t>Benefits of Challenges </a:t>
              </a:r>
            </a:p>
            <a:p>
              <a:pPr algn="l" marL="0" indent="0" lvl="0">
                <a:lnSpc>
                  <a:spcPts val="3017"/>
                </a:lnSpc>
                <a:spcBef>
                  <a:spcPct val="0"/>
                </a:spcBef>
              </a:pPr>
              <a:r>
                <a:rPr lang="en-US" sz="2357">
                  <a:solidFill>
                    <a:srgbClr val="333231"/>
                  </a:solidFill>
                  <a:latin typeface="Open Sauce Bold"/>
                </a:rPr>
                <a:t>/Spending Habits</a:t>
              </a:r>
            </a:p>
          </p:txBody>
        </p:sp>
        <p:sp>
          <p:nvSpPr>
            <p:cNvPr name="Freeform 54" id="54"/>
            <p:cNvSpPr/>
            <p:nvPr/>
          </p:nvSpPr>
          <p:spPr>
            <a:xfrm flipH="false" flipV="false" rot="0">
              <a:off x="283691" y="761624"/>
              <a:ext cx="1258199" cy="1258199"/>
            </a:xfrm>
            <a:custGeom>
              <a:avLst/>
              <a:gdLst/>
              <a:ahLst/>
              <a:cxnLst/>
              <a:rect r="r" b="b" t="t" l="l"/>
              <a:pathLst>
                <a:path h="1258199" w="1258199">
                  <a:moveTo>
                    <a:pt x="0" y="0"/>
                  </a:moveTo>
                  <a:lnTo>
                    <a:pt x="1258200" y="0"/>
                  </a:lnTo>
                  <a:lnTo>
                    <a:pt x="1258200" y="1258199"/>
                  </a:lnTo>
                  <a:lnTo>
                    <a:pt x="0" y="1258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5" id="55"/>
            <p:cNvGrpSpPr/>
            <p:nvPr/>
          </p:nvGrpSpPr>
          <p:grpSpPr>
            <a:xfrm rot="0">
              <a:off x="818685" y="3544130"/>
              <a:ext cx="7113168" cy="2781447"/>
              <a:chOff x="0" y="0"/>
              <a:chExt cx="1234628" cy="482774"/>
            </a:xfrm>
          </p:grpSpPr>
          <p:sp>
            <p:nvSpPr>
              <p:cNvPr name="Freeform 56" id="56"/>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214594"/>
                </a:solidFill>
                <a:prstDash val="solid"/>
                <a:round/>
              </a:ln>
            </p:spPr>
          </p:sp>
          <p:sp>
            <p:nvSpPr>
              <p:cNvPr name="TextBox 57" id="57"/>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8" id="58"/>
            <p:cNvGrpSpPr/>
            <p:nvPr/>
          </p:nvGrpSpPr>
          <p:grpSpPr>
            <a:xfrm rot="0">
              <a:off x="0" y="4148005"/>
              <a:ext cx="1637371" cy="1635352"/>
              <a:chOff x="0" y="0"/>
              <a:chExt cx="323431" cy="323032"/>
            </a:xfrm>
          </p:grpSpPr>
          <p:sp>
            <p:nvSpPr>
              <p:cNvPr name="Freeform 59" id="59"/>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60" id="60"/>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61" id="61"/>
            <p:cNvSpPr txBox="true"/>
            <p:nvPr/>
          </p:nvSpPr>
          <p:spPr>
            <a:xfrm rot="0">
              <a:off x="1674932" y="3956880"/>
              <a:ext cx="5125591" cy="495112"/>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Synthethic Data Setup​</a:t>
              </a:r>
            </a:p>
          </p:txBody>
        </p:sp>
        <p:sp>
          <p:nvSpPr>
            <p:cNvPr name="Freeform 62" id="62"/>
            <p:cNvSpPr/>
            <p:nvPr/>
          </p:nvSpPr>
          <p:spPr>
            <a:xfrm flipH="false" flipV="false" rot="0">
              <a:off x="351669" y="4356930"/>
              <a:ext cx="1122244" cy="1136711"/>
            </a:xfrm>
            <a:custGeom>
              <a:avLst/>
              <a:gdLst/>
              <a:ahLst/>
              <a:cxnLst/>
              <a:rect r="r" b="b" t="t" l="l"/>
              <a:pathLst>
                <a:path h="1136711" w="1122244">
                  <a:moveTo>
                    <a:pt x="0" y="0"/>
                  </a:moveTo>
                  <a:lnTo>
                    <a:pt x="1122244" y="0"/>
                  </a:lnTo>
                  <a:lnTo>
                    <a:pt x="1122244" y="1136711"/>
                  </a:lnTo>
                  <a:lnTo>
                    <a:pt x="0" y="11367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63" id="63"/>
            <p:cNvSpPr txBox="true"/>
            <p:nvPr/>
          </p:nvSpPr>
          <p:spPr>
            <a:xfrm rot="0">
              <a:off x="1703238" y="4677554"/>
              <a:ext cx="5735632" cy="1702163"/>
            </a:xfrm>
            <a:prstGeom prst="rect">
              <a:avLst/>
            </a:prstGeom>
          </p:spPr>
          <p:txBody>
            <a:bodyPr anchor="t" rtlCol="false" tIns="0" lIns="0" bIns="0" rIns="0">
              <a:spAutoFit/>
            </a:bodyPr>
            <a:lstStyle/>
            <a:p>
              <a:pPr algn="l" marL="348425" indent="-174213" lvl="1">
                <a:lnSpc>
                  <a:spcPts val="2065"/>
                </a:lnSpc>
                <a:buFont typeface="Arial"/>
                <a:buChar char="•"/>
              </a:pPr>
              <a:r>
                <a:rPr lang="en-US" sz="1613">
                  <a:solidFill>
                    <a:srgbClr val="231F20"/>
                  </a:solidFill>
                  <a:latin typeface="Open Sauce"/>
                </a:rPr>
                <a:t>Categories​</a:t>
              </a:r>
            </a:p>
            <a:p>
              <a:pPr algn="l" marL="348425" indent="-174213" lvl="1">
                <a:lnSpc>
                  <a:spcPts val="2065"/>
                </a:lnSpc>
                <a:buFont typeface="Arial"/>
                <a:buChar char="•"/>
              </a:pPr>
              <a:r>
                <a:rPr lang="en-US" sz="1613">
                  <a:solidFill>
                    <a:srgbClr val="231F20"/>
                  </a:solidFill>
                  <a:latin typeface="Open Sauce"/>
                </a:rPr>
                <a:t>Determining Factors for different habits​</a:t>
              </a:r>
            </a:p>
            <a:p>
              <a:pPr algn="l" marL="348425" indent="-174213" lvl="1">
                <a:lnSpc>
                  <a:spcPts val="2065"/>
                </a:lnSpc>
                <a:buFont typeface="Arial"/>
                <a:buChar char="•"/>
              </a:pPr>
              <a:r>
                <a:rPr lang="en-US" sz="1613">
                  <a:solidFill>
                    <a:srgbClr val="231F20"/>
                  </a:solidFill>
                  <a:latin typeface="Open Sauce"/>
                </a:rPr>
                <a:t>Generating Equivalencies and related images​</a:t>
              </a:r>
            </a:p>
            <a:p>
              <a:pPr algn="l" marL="348425" indent="-174213" lvl="1">
                <a:lnSpc>
                  <a:spcPts val="2065"/>
                </a:lnSpc>
                <a:buFont typeface="Arial"/>
                <a:buChar char="•"/>
              </a:pPr>
            </a:p>
          </p:txBody>
        </p:sp>
      </p:grpSp>
      <p:sp>
        <p:nvSpPr>
          <p:cNvPr name="TextBox 64" id="64"/>
          <p:cNvSpPr txBox="true"/>
          <p:nvPr/>
        </p:nvSpPr>
        <p:spPr>
          <a:xfrm rot="0">
            <a:off x="-651329" y="4533885"/>
            <a:ext cx="6064231"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GenAI Features &amp; Insights​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83899" y="869455"/>
            <a:ext cx="16920201" cy="8796706"/>
            <a:chOff x="0" y="0"/>
            <a:chExt cx="4456349" cy="2316828"/>
          </a:xfrm>
        </p:grpSpPr>
        <p:sp>
          <p:nvSpPr>
            <p:cNvPr name="Freeform 4" id="4"/>
            <p:cNvSpPr/>
            <p:nvPr/>
          </p:nvSpPr>
          <p:spPr>
            <a:xfrm flipH="false" flipV="false" rot="0">
              <a:off x="0" y="0"/>
              <a:ext cx="4456349" cy="2316828"/>
            </a:xfrm>
            <a:custGeom>
              <a:avLst/>
              <a:gdLst/>
              <a:ahLst/>
              <a:cxnLst/>
              <a:rect r="r" b="b" t="t" l="l"/>
              <a:pathLst>
                <a:path h="2316828" w="4456349">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33587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800312" y="2259699"/>
            <a:ext cx="14665677" cy="6998601"/>
            <a:chOff x="0" y="0"/>
            <a:chExt cx="19554235" cy="9331468"/>
          </a:xfrm>
        </p:grpSpPr>
        <p:sp>
          <p:nvSpPr>
            <p:cNvPr name="Freeform 7" id="7"/>
            <p:cNvSpPr/>
            <p:nvPr/>
          </p:nvSpPr>
          <p:spPr>
            <a:xfrm flipH="false" flipV="false" rot="0">
              <a:off x="4790814" y="0"/>
              <a:ext cx="14763422" cy="9331468"/>
            </a:xfrm>
            <a:custGeom>
              <a:avLst/>
              <a:gdLst/>
              <a:ahLst/>
              <a:cxnLst/>
              <a:rect r="r" b="b" t="t" l="l"/>
              <a:pathLst>
                <a:path h="9331468" w="14763422">
                  <a:moveTo>
                    <a:pt x="0" y="0"/>
                  </a:moveTo>
                  <a:lnTo>
                    <a:pt x="14763421" y="0"/>
                  </a:lnTo>
                  <a:lnTo>
                    <a:pt x="14763421" y="9331468"/>
                  </a:lnTo>
                  <a:lnTo>
                    <a:pt x="0" y="9331468"/>
                  </a:lnTo>
                  <a:lnTo>
                    <a:pt x="0" y="0"/>
                  </a:lnTo>
                  <a:close/>
                </a:path>
              </a:pathLst>
            </a:custGeom>
            <a:blipFill>
              <a:blip r:embed="rId3"/>
              <a:stretch>
                <a:fillRect l="-32254" t="0" r="0" b="0"/>
              </a:stretch>
            </a:blipFill>
          </p:spPr>
        </p:sp>
        <p:pic>
          <p:nvPicPr>
            <p:cNvPr name="Picture 8" id="8">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0" y="0"/>
              <a:ext cx="4302844" cy="9331468"/>
            </a:xfrm>
            <a:prstGeom prst="rect">
              <a:avLst/>
            </a:prstGeom>
          </p:spPr>
        </p:pic>
      </p:grpSp>
      <p:sp>
        <p:nvSpPr>
          <p:cNvPr name="TextBox 9" id="9"/>
          <p:cNvSpPr txBox="true"/>
          <p:nvPr/>
        </p:nvSpPr>
        <p:spPr>
          <a:xfrm rot="0">
            <a:off x="1338934" y="1221275"/>
            <a:ext cx="8721434" cy="861880"/>
          </a:xfrm>
          <a:prstGeom prst="rect">
            <a:avLst/>
          </a:prstGeom>
        </p:spPr>
        <p:txBody>
          <a:bodyPr anchor="t" rtlCol="false" tIns="0" lIns="0" bIns="0" rIns="0">
            <a:spAutoFit/>
          </a:bodyPr>
          <a:lstStyle/>
          <a:p>
            <a:pPr algn="l" marL="0" indent="0" lvl="0">
              <a:lnSpc>
                <a:spcPts val="7178"/>
              </a:lnSpc>
              <a:spcBef>
                <a:spcPct val="0"/>
              </a:spcBef>
            </a:pPr>
            <a:r>
              <a:rPr lang="en-US" sz="5127" spc="-102">
                <a:solidFill>
                  <a:srgbClr val="191919"/>
                </a:solidFill>
                <a:latin typeface="Open Sauce Bold"/>
              </a:rPr>
              <a:t>In-App Screens</a:t>
            </a:r>
          </a:p>
        </p:txBody>
      </p:sp>
    </p:spTree>
  </p:cSld>
  <p:clrMapOvr>
    <a:masterClrMapping/>
  </p:clrMapOvr>
  <p:timing>
    <p:tnLst>
      <p:par>
        <p:cTn dur="indefinite" restart="never" nodeType="tmRoot">
          <p:childTnLst>
            <p:video>
              <p:cMediaNode vol="0">
                <p:cTn fill="hold" display="false">
                  <p:stCondLst>
                    <p:cond delay="indefinite"/>
                  </p:stCondLst>
                </p:cTn>
                <p:tgtEl>
                  <p:spTgt spid="8"/>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51717" y="2737924"/>
            <a:ext cx="15669800" cy="4908431"/>
          </a:xfrm>
          <a:prstGeom prst="rect">
            <a:avLst/>
          </a:prstGeom>
        </p:spPr>
        <p:txBody>
          <a:bodyPr anchor="t" rtlCol="false" tIns="0" lIns="0" bIns="0" rIns="0">
            <a:spAutoFit/>
          </a:bodyPr>
          <a:lstStyle/>
          <a:p>
            <a:pPr algn="ctr">
              <a:lnSpc>
                <a:spcPts val="19781"/>
              </a:lnSpc>
            </a:pPr>
            <a:r>
              <a:rPr lang="en-US" sz="14129">
                <a:solidFill>
                  <a:srgbClr val="000000"/>
                </a:solidFill>
                <a:latin typeface="Canva Sans Bold"/>
              </a:rPr>
              <a:t>Demo and</a:t>
            </a:r>
          </a:p>
          <a:p>
            <a:pPr algn="ctr">
              <a:lnSpc>
                <a:spcPts val="19781"/>
              </a:lnSpc>
            </a:pPr>
            <a:r>
              <a:rPr lang="en-US" sz="14129">
                <a:solidFill>
                  <a:srgbClr val="000000"/>
                </a:solidFill>
                <a:latin typeface="Canva Sans Bold"/>
              </a:rPr>
              <a:t>Code Review</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86559" y="4257555"/>
            <a:ext cx="4856701" cy="3085579"/>
          </a:xfrm>
          <a:custGeom>
            <a:avLst/>
            <a:gdLst/>
            <a:ahLst/>
            <a:cxnLst/>
            <a:rect r="r" b="b" t="t" l="l"/>
            <a:pathLst>
              <a:path h="3085579" w="4856701">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2373807" y="3546664"/>
            <a:ext cx="2706695" cy="2696122"/>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0" r="223" b="0"/>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sp>
        <p:nvSpPr>
          <p:cNvPr name="Freeform 6" id="6"/>
          <p:cNvSpPr/>
          <p:nvPr/>
        </p:nvSpPr>
        <p:spPr>
          <a:xfrm flipH="false" flipV="false" rot="-5400000">
            <a:off x="8513516" y="4257555"/>
            <a:ext cx="4856701" cy="3085579"/>
          </a:xfrm>
          <a:custGeom>
            <a:avLst/>
            <a:gdLst/>
            <a:ahLst/>
            <a:cxnLst/>
            <a:rect r="r" b="b" t="t" l="l"/>
            <a:pathLst>
              <a:path h="3085579" w="4856701">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0">
            <a:off x="9588519" y="3546664"/>
            <a:ext cx="2706695" cy="2696122"/>
            <a:chOff x="0" y="0"/>
            <a:chExt cx="6502400" cy="6477000"/>
          </a:xfrm>
        </p:grpSpPr>
        <p:sp>
          <p:nvSpPr>
            <p:cNvPr name="Freeform 8" id="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0" r="223" b="0"/>
              </a:stretch>
            </a:blipFill>
          </p:spPr>
        </p:sp>
        <p:sp>
          <p:nvSpPr>
            <p:cNvPr name="Freeform 9" id="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10" id="10"/>
          <p:cNvSpPr/>
          <p:nvPr/>
        </p:nvSpPr>
        <p:spPr>
          <a:xfrm flipH="false" flipV="false" rot="-5400000">
            <a:off x="4906782" y="4257555"/>
            <a:ext cx="4856701" cy="3085579"/>
          </a:xfrm>
          <a:custGeom>
            <a:avLst/>
            <a:gdLst/>
            <a:ahLst/>
            <a:cxnLst/>
            <a:rect r="r" b="b" t="t" l="l"/>
            <a:pathLst>
              <a:path h="3085579" w="4856701">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a:grpSpLocks noChangeAspect="true"/>
          </p:cNvGrpSpPr>
          <p:nvPr/>
        </p:nvGrpSpPr>
        <p:grpSpPr>
          <a:xfrm rot="0">
            <a:off x="5969541" y="3546664"/>
            <a:ext cx="2706695" cy="2696122"/>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0" r="223"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14" id="14"/>
          <p:cNvSpPr/>
          <p:nvPr/>
        </p:nvSpPr>
        <p:spPr>
          <a:xfrm flipH="false" flipV="false" rot="-5400000">
            <a:off x="12132495" y="4257555"/>
            <a:ext cx="4856701" cy="3085579"/>
          </a:xfrm>
          <a:custGeom>
            <a:avLst/>
            <a:gdLst/>
            <a:ahLst/>
            <a:cxnLst/>
            <a:rect r="r" b="b" t="t" l="l"/>
            <a:pathLst>
              <a:path h="3085579" w="4856701">
                <a:moveTo>
                  <a:pt x="0" y="0"/>
                </a:moveTo>
                <a:lnTo>
                  <a:pt x="4856701" y="0"/>
                </a:lnTo>
                <a:lnTo>
                  <a:pt x="4856701" y="3085579"/>
                </a:lnTo>
                <a:lnTo>
                  <a:pt x="0" y="3085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a:grpSpLocks noChangeAspect="true"/>
          </p:cNvGrpSpPr>
          <p:nvPr/>
        </p:nvGrpSpPr>
        <p:grpSpPr>
          <a:xfrm rot="0">
            <a:off x="13231988" y="3546664"/>
            <a:ext cx="2706695" cy="2696122"/>
            <a:chOff x="0" y="0"/>
            <a:chExt cx="6502400" cy="6477000"/>
          </a:xfrm>
        </p:grpSpPr>
        <p:sp>
          <p:nvSpPr>
            <p:cNvPr name="Freeform 16" id="1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0" r="223" b="0"/>
              </a:stretch>
            </a:blipFill>
          </p:spPr>
        </p:sp>
        <p:sp>
          <p:nvSpPr>
            <p:cNvPr name="Freeform 17" id="1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8" id="18"/>
          <p:cNvGrpSpPr/>
          <p:nvPr/>
        </p:nvGrpSpPr>
        <p:grpSpPr>
          <a:xfrm rot="0">
            <a:off x="0" y="0"/>
            <a:ext cx="18288000" cy="3086100"/>
            <a:chOff x="0" y="0"/>
            <a:chExt cx="4816593" cy="812800"/>
          </a:xfrm>
        </p:grpSpPr>
        <p:sp>
          <p:nvSpPr>
            <p:cNvPr name="Freeform 19" id="19"/>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214594"/>
            </a:solidFill>
          </p:spPr>
        </p:sp>
        <p:sp>
          <p:nvSpPr>
            <p:cNvPr name="TextBox 20" id="20"/>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2349317" y="6423761"/>
            <a:ext cx="2731184" cy="409575"/>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Ayush Behl</a:t>
            </a:r>
          </a:p>
        </p:txBody>
      </p:sp>
      <p:sp>
        <p:nvSpPr>
          <p:cNvPr name="TextBox 25" id="25"/>
          <p:cNvSpPr txBox="true"/>
          <p:nvPr/>
        </p:nvSpPr>
        <p:spPr>
          <a:xfrm rot="0">
            <a:off x="5922333" y="6423761"/>
            <a:ext cx="2801110" cy="409575"/>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Navya Khurana</a:t>
            </a:r>
          </a:p>
        </p:txBody>
      </p:sp>
      <p:sp>
        <p:nvSpPr>
          <p:cNvPr name="TextBox 26" id="26"/>
          <p:cNvSpPr txBox="true"/>
          <p:nvPr/>
        </p:nvSpPr>
        <p:spPr>
          <a:xfrm rot="0">
            <a:off x="9588519" y="6423761"/>
            <a:ext cx="2731184" cy="409575"/>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Sudhit Jain</a:t>
            </a:r>
          </a:p>
        </p:txBody>
      </p:sp>
      <p:sp>
        <p:nvSpPr>
          <p:cNvPr name="TextBox 27" id="27"/>
          <p:cNvSpPr txBox="true"/>
          <p:nvPr/>
        </p:nvSpPr>
        <p:spPr>
          <a:xfrm rot="0">
            <a:off x="13207498" y="6423761"/>
            <a:ext cx="2731184" cy="409575"/>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Kartik Kapoor</a:t>
            </a:r>
          </a:p>
        </p:txBody>
      </p:sp>
      <p:sp>
        <p:nvSpPr>
          <p:cNvPr name="TextBox 28" id="28"/>
          <p:cNvSpPr txBox="true"/>
          <p:nvPr/>
        </p:nvSpPr>
        <p:spPr>
          <a:xfrm rot="0">
            <a:off x="5080502"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Our Team</a:t>
            </a:r>
          </a:p>
        </p:txBody>
      </p:sp>
      <p:sp>
        <p:nvSpPr>
          <p:cNvPr name="TextBox 29" id="29"/>
          <p:cNvSpPr txBox="true"/>
          <p:nvPr/>
        </p:nvSpPr>
        <p:spPr>
          <a:xfrm rot="0">
            <a:off x="2373807" y="7014311"/>
            <a:ext cx="2731184" cy="409575"/>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2021hs70013</a:t>
            </a:r>
          </a:p>
        </p:txBody>
      </p:sp>
      <p:sp>
        <p:nvSpPr>
          <p:cNvPr name="TextBox 30" id="30"/>
          <p:cNvSpPr txBox="true"/>
          <p:nvPr/>
        </p:nvSpPr>
        <p:spPr>
          <a:xfrm rot="0">
            <a:off x="5969541" y="7014311"/>
            <a:ext cx="2731184" cy="409575"/>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2021hs70014</a:t>
            </a:r>
          </a:p>
        </p:txBody>
      </p:sp>
      <p:sp>
        <p:nvSpPr>
          <p:cNvPr name="TextBox 31" id="31"/>
          <p:cNvSpPr txBox="true"/>
          <p:nvPr/>
        </p:nvSpPr>
        <p:spPr>
          <a:xfrm rot="0">
            <a:off x="9563722" y="7014311"/>
            <a:ext cx="2731184" cy="409575"/>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2021hs70038</a:t>
            </a:r>
          </a:p>
        </p:txBody>
      </p:sp>
      <p:sp>
        <p:nvSpPr>
          <p:cNvPr name="TextBox 32" id="32"/>
          <p:cNvSpPr txBox="true"/>
          <p:nvPr/>
        </p:nvSpPr>
        <p:spPr>
          <a:xfrm rot="0">
            <a:off x="13195254" y="7014311"/>
            <a:ext cx="2731184" cy="409575"/>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2021hs70005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214594"/>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191919"/>
                </a:solidFill>
                <a:latin typeface="Open Sauce Bold"/>
              </a:rPr>
              <a:t>Overview</a:t>
            </a:r>
          </a:p>
        </p:txBody>
      </p:sp>
      <p:sp>
        <p:nvSpPr>
          <p:cNvPr name="TextBox 9" id="9"/>
          <p:cNvSpPr txBox="true"/>
          <p:nvPr/>
        </p:nvSpPr>
        <p:spPr>
          <a:xfrm rot="0">
            <a:off x="1695141" y="3096108"/>
            <a:ext cx="5224262" cy="3209378"/>
          </a:xfrm>
          <a:prstGeom prst="rect">
            <a:avLst/>
          </a:prstGeom>
        </p:spPr>
        <p:txBody>
          <a:bodyPr anchor="t" rtlCol="false" tIns="0" lIns="0" bIns="0" rIns="0">
            <a:spAutoFit/>
          </a:bodyPr>
          <a:lstStyle/>
          <a:p>
            <a:pPr algn="l" marL="565238" indent="-282619" lvl="1">
              <a:lnSpc>
                <a:spcPts val="4345"/>
              </a:lnSpc>
              <a:buFont typeface="Arial"/>
              <a:buChar char="•"/>
            </a:pPr>
            <a:r>
              <a:rPr lang="en-US" sz="2618">
                <a:solidFill>
                  <a:srgbClr val="191919"/>
                </a:solidFill>
                <a:latin typeface="Open Sauce"/>
              </a:rPr>
              <a:t>Scenario Introduction</a:t>
            </a:r>
          </a:p>
          <a:p>
            <a:pPr algn="l" marL="565238" indent="-282619" lvl="1">
              <a:lnSpc>
                <a:spcPts val="4345"/>
              </a:lnSpc>
              <a:buFont typeface="Arial"/>
              <a:buChar char="•"/>
            </a:pPr>
            <a:r>
              <a:rPr lang="en-US" sz="2618">
                <a:solidFill>
                  <a:srgbClr val="191919"/>
                </a:solidFill>
                <a:latin typeface="Open Sauce"/>
              </a:rPr>
              <a:t>Architecture Solution</a:t>
            </a:r>
          </a:p>
          <a:p>
            <a:pPr algn="l" marL="565238" indent="-282619" lvl="1">
              <a:lnSpc>
                <a:spcPts val="4345"/>
              </a:lnSpc>
              <a:buFont typeface="Arial"/>
              <a:buChar char="•"/>
            </a:pPr>
            <a:r>
              <a:rPr lang="en-US" sz="2618">
                <a:solidFill>
                  <a:srgbClr val="191919"/>
                </a:solidFill>
                <a:latin typeface="Open Sauce"/>
              </a:rPr>
              <a:t>Business Value</a:t>
            </a:r>
          </a:p>
          <a:p>
            <a:pPr algn="l" marL="565238" indent="-282619" lvl="1">
              <a:lnSpc>
                <a:spcPts val="4345"/>
              </a:lnSpc>
              <a:buFont typeface="Arial"/>
              <a:buChar char="•"/>
            </a:pPr>
            <a:r>
              <a:rPr lang="en-US" sz="2618">
                <a:solidFill>
                  <a:srgbClr val="191919"/>
                </a:solidFill>
                <a:latin typeface="Open Sauce"/>
              </a:rPr>
              <a:t>C4 Model</a:t>
            </a:r>
          </a:p>
          <a:p>
            <a:pPr algn="l" marL="565238" indent="-282619" lvl="1">
              <a:lnSpc>
                <a:spcPts val="4345"/>
              </a:lnSpc>
              <a:buFont typeface="Arial"/>
              <a:buChar char="•"/>
            </a:pPr>
            <a:r>
              <a:rPr lang="en-US" sz="2618">
                <a:solidFill>
                  <a:srgbClr val="191919"/>
                </a:solidFill>
                <a:latin typeface="Open Sauce"/>
              </a:rPr>
              <a:t>Features</a:t>
            </a:r>
          </a:p>
          <a:p>
            <a:pPr algn="l" marL="565238" indent="-282619" lvl="1">
              <a:lnSpc>
                <a:spcPts val="4345"/>
              </a:lnSpc>
              <a:buFont typeface="Arial"/>
              <a:buChar char="•"/>
            </a:pPr>
            <a:r>
              <a:rPr lang="en-US" sz="2618">
                <a:solidFill>
                  <a:srgbClr val="191919"/>
                </a:solidFill>
                <a:latin typeface="Open Sauce"/>
              </a:rPr>
              <a:t>Demo &amp; Code Overview</a:t>
            </a:r>
          </a:p>
        </p:txBody>
      </p:sp>
      <p:sp>
        <p:nvSpPr>
          <p:cNvPr name="Freeform 10" id="10"/>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59000"/>
            </a:blip>
            <a:stretch>
              <a:fillRect l="-67377" t="0" r="-67377" b="0"/>
            </a:stretch>
          </a:blipFill>
        </p:spPr>
      </p:sp>
      <p:grpSp>
        <p:nvGrpSpPr>
          <p:cNvPr name="Group 11" id="11"/>
          <p:cNvGrpSpPr/>
          <p:nvPr/>
        </p:nvGrpSpPr>
        <p:grpSpPr>
          <a:xfrm rot="0">
            <a:off x="-1390959" y="8567821"/>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0206536" y="3314080"/>
            <a:ext cx="654889" cy="6548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cap="sq">
              <a:noFill/>
              <a:prstDash val="solid"/>
              <a:miter/>
            </a:ln>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004AAD"/>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0253"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1206222" y="2245814"/>
            <a:ext cx="16593256" cy="5171309"/>
            <a:chOff x="0" y="0"/>
            <a:chExt cx="4370240" cy="1361991"/>
          </a:xfrm>
        </p:grpSpPr>
        <p:sp>
          <p:nvSpPr>
            <p:cNvPr name="Freeform 8" id="8"/>
            <p:cNvSpPr/>
            <p:nvPr/>
          </p:nvSpPr>
          <p:spPr>
            <a:xfrm flipH="false" flipV="false" rot="0">
              <a:off x="0" y="0"/>
              <a:ext cx="4370240" cy="1361991"/>
            </a:xfrm>
            <a:custGeom>
              <a:avLst/>
              <a:gdLst/>
              <a:ahLst/>
              <a:cxnLst/>
              <a:rect r="r" b="b" t="t" l="l"/>
              <a:pathLst>
                <a:path h="1361991" w="4370240">
                  <a:moveTo>
                    <a:pt x="11664" y="0"/>
                  </a:moveTo>
                  <a:lnTo>
                    <a:pt x="4358576" y="0"/>
                  </a:lnTo>
                  <a:cubicBezTo>
                    <a:pt x="4361669" y="0"/>
                    <a:pt x="4364636" y="1229"/>
                    <a:pt x="4366824" y="3416"/>
                  </a:cubicBezTo>
                  <a:cubicBezTo>
                    <a:pt x="4369011" y="5604"/>
                    <a:pt x="4370240" y="8571"/>
                    <a:pt x="4370240" y="11664"/>
                  </a:cubicBezTo>
                  <a:lnTo>
                    <a:pt x="4370240" y="1350327"/>
                  </a:lnTo>
                  <a:cubicBezTo>
                    <a:pt x="4370240" y="1353420"/>
                    <a:pt x="4369011" y="1356387"/>
                    <a:pt x="4366824" y="1358575"/>
                  </a:cubicBezTo>
                  <a:cubicBezTo>
                    <a:pt x="4364636" y="1360762"/>
                    <a:pt x="4361669" y="1361991"/>
                    <a:pt x="4358576" y="1361991"/>
                  </a:cubicBezTo>
                  <a:lnTo>
                    <a:pt x="11664" y="1361991"/>
                  </a:lnTo>
                  <a:cubicBezTo>
                    <a:pt x="8571" y="1361991"/>
                    <a:pt x="5604" y="1360762"/>
                    <a:pt x="3416" y="1358575"/>
                  </a:cubicBezTo>
                  <a:cubicBezTo>
                    <a:pt x="1229" y="1356387"/>
                    <a:pt x="0" y="1353420"/>
                    <a:pt x="0" y="1350327"/>
                  </a:cubicBezTo>
                  <a:lnTo>
                    <a:pt x="0" y="11664"/>
                  </a:lnTo>
                  <a:cubicBezTo>
                    <a:pt x="0" y="8571"/>
                    <a:pt x="1229" y="5604"/>
                    <a:pt x="3416" y="3416"/>
                  </a:cubicBezTo>
                  <a:cubicBezTo>
                    <a:pt x="5604" y="1229"/>
                    <a:pt x="8571" y="0"/>
                    <a:pt x="11664" y="0"/>
                  </a:cubicBezTo>
                  <a:close/>
                </a:path>
              </a:pathLst>
            </a:custGeom>
            <a:solidFill>
              <a:srgbClr val="004AAD"/>
            </a:solidFill>
            <a:ln cap="rnd">
              <a:noFill/>
              <a:prstDash val="solid"/>
              <a:round/>
            </a:ln>
          </p:spPr>
        </p:sp>
        <p:sp>
          <p:nvSpPr>
            <p:cNvPr name="TextBox 9" id="9"/>
            <p:cNvSpPr txBox="true"/>
            <p:nvPr/>
          </p:nvSpPr>
          <p:spPr>
            <a:xfrm>
              <a:off x="0" y="-19050"/>
              <a:ext cx="4370240" cy="138104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2778327" y="4095086"/>
            <a:ext cx="13867801" cy="2476202"/>
          </a:xfrm>
          <a:prstGeom prst="rect">
            <a:avLst/>
          </a:prstGeom>
        </p:spPr>
        <p:txBody>
          <a:bodyPr anchor="t" rtlCol="false" tIns="0" lIns="0" bIns="0" rIns="0">
            <a:spAutoFit/>
          </a:bodyPr>
          <a:lstStyle/>
          <a:p>
            <a:pPr algn="ctr">
              <a:lnSpc>
                <a:spcPts val="3950"/>
              </a:lnSpc>
            </a:pPr>
            <a:r>
              <a:rPr lang="en-US" sz="2469">
                <a:solidFill>
                  <a:srgbClr val="FFFFFF"/>
                </a:solidFill>
                <a:latin typeface="Open Sauce"/>
              </a:rPr>
              <a:t>In today's world, there is a growing need for individuals to adopt more sustainable behaviors to combat climate change. The challenge is to provide consumers with the tools and insights necessary to understand and reduce their carbon footprint. How might we enable consumers to be more climate conscious while encouraging them to make impactful changes in their daily lives?</a:t>
            </a:r>
          </a:p>
        </p:txBody>
      </p:sp>
      <p:sp>
        <p:nvSpPr>
          <p:cNvPr name="TextBox 11" id="11"/>
          <p:cNvSpPr txBox="true"/>
          <p:nvPr/>
        </p:nvSpPr>
        <p:spPr>
          <a:xfrm rot="0">
            <a:off x="4490399" y="2617761"/>
            <a:ext cx="9286695" cy="1158738"/>
          </a:xfrm>
          <a:prstGeom prst="rect">
            <a:avLst/>
          </a:prstGeom>
        </p:spPr>
        <p:txBody>
          <a:bodyPr anchor="t" rtlCol="false" tIns="0" lIns="0" bIns="0" rIns="0">
            <a:spAutoFit/>
          </a:bodyPr>
          <a:lstStyle/>
          <a:p>
            <a:pPr algn="ctr" marL="0" indent="0" lvl="0">
              <a:lnSpc>
                <a:spcPts val="9582"/>
              </a:lnSpc>
              <a:spcBef>
                <a:spcPct val="0"/>
              </a:spcBef>
            </a:pPr>
            <a:r>
              <a:rPr lang="en-US" sz="6844" spc="-136">
                <a:solidFill>
                  <a:srgbClr val="FDFBFB"/>
                </a:solidFill>
                <a:latin typeface="Open Sauce Bold"/>
              </a:rPr>
              <a:t>Scenario Introduction</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94393" y="8203176"/>
            <a:ext cx="12710840" cy="1184047"/>
          </a:xfrm>
          <a:custGeom>
            <a:avLst/>
            <a:gdLst/>
            <a:ahLst/>
            <a:cxnLst/>
            <a:rect r="r" b="b" t="t" l="l"/>
            <a:pathLst>
              <a:path h="1184047" w="12710840">
                <a:moveTo>
                  <a:pt x="0" y="0"/>
                </a:moveTo>
                <a:lnTo>
                  <a:pt x="12710840" y="0"/>
                </a:lnTo>
                <a:lnTo>
                  <a:pt x="12710840" y="1184047"/>
                </a:lnTo>
                <a:lnTo>
                  <a:pt x="0" y="1184047"/>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214594"/>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1206222" y="2245814"/>
            <a:ext cx="16593256" cy="5957362"/>
            <a:chOff x="0" y="0"/>
            <a:chExt cx="4370240" cy="1569017"/>
          </a:xfrm>
        </p:grpSpPr>
        <p:sp>
          <p:nvSpPr>
            <p:cNvPr name="Freeform 8" id="8"/>
            <p:cNvSpPr/>
            <p:nvPr/>
          </p:nvSpPr>
          <p:spPr>
            <a:xfrm flipH="false" flipV="false" rot="0">
              <a:off x="0" y="0"/>
              <a:ext cx="4370240" cy="1569017"/>
            </a:xfrm>
            <a:custGeom>
              <a:avLst/>
              <a:gdLst/>
              <a:ahLst/>
              <a:cxnLst/>
              <a:rect r="r" b="b" t="t" l="l"/>
              <a:pathLst>
                <a:path h="1569017" w="4370240">
                  <a:moveTo>
                    <a:pt x="11664" y="0"/>
                  </a:moveTo>
                  <a:lnTo>
                    <a:pt x="4358576" y="0"/>
                  </a:lnTo>
                  <a:cubicBezTo>
                    <a:pt x="4361669" y="0"/>
                    <a:pt x="4364636" y="1229"/>
                    <a:pt x="4366824" y="3416"/>
                  </a:cubicBezTo>
                  <a:cubicBezTo>
                    <a:pt x="4369011" y="5604"/>
                    <a:pt x="4370240" y="8571"/>
                    <a:pt x="4370240" y="11664"/>
                  </a:cubicBezTo>
                  <a:lnTo>
                    <a:pt x="4370240" y="1557353"/>
                  </a:lnTo>
                  <a:cubicBezTo>
                    <a:pt x="4370240" y="1560446"/>
                    <a:pt x="4369011" y="1563413"/>
                    <a:pt x="4366824" y="1565601"/>
                  </a:cubicBezTo>
                  <a:cubicBezTo>
                    <a:pt x="4364636" y="1567788"/>
                    <a:pt x="4361669" y="1569017"/>
                    <a:pt x="4358576" y="1569017"/>
                  </a:cubicBezTo>
                  <a:lnTo>
                    <a:pt x="11664" y="1569017"/>
                  </a:lnTo>
                  <a:cubicBezTo>
                    <a:pt x="8571" y="1569017"/>
                    <a:pt x="5604" y="1567788"/>
                    <a:pt x="3416" y="1565601"/>
                  </a:cubicBezTo>
                  <a:cubicBezTo>
                    <a:pt x="1229" y="1563413"/>
                    <a:pt x="0" y="1560446"/>
                    <a:pt x="0" y="1557353"/>
                  </a:cubicBezTo>
                  <a:lnTo>
                    <a:pt x="0" y="11664"/>
                  </a:lnTo>
                  <a:cubicBezTo>
                    <a:pt x="0" y="8571"/>
                    <a:pt x="1229" y="5604"/>
                    <a:pt x="3416" y="3416"/>
                  </a:cubicBezTo>
                  <a:cubicBezTo>
                    <a:pt x="5604" y="1229"/>
                    <a:pt x="8571" y="0"/>
                    <a:pt x="11664" y="0"/>
                  </a:cubicBezTo>
                  <a:close/>
                </a:path>
              </a:pathLst>
            </a:custGeom>
            <a:solidFill>
              <a:srgbClr val="004AAD"/>
            </a:solidFill>
            <a:ln cap="rnd">
              <a:noFill/>
              <a:prstDash val="solid"/>
              <a:round/>
            </a:ln>
          </p:spPr>
        </p:sp>
        <p:sp>
          <p:nvSpPr>
            <p:cNvPr name="TextBox 9" id="9"/>
            <p:cNvSpPr txBox="true"/>
            <p:nvPr/>
          </p:nvSpPr>
          <p:spPr>
            <a:xfrm>
              <a:off x="0" y="-19050"/>
              <a:ext cx="4370240" cy="158806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2269908" y="4086442"/>
            <a:ext cx="14465884" cy="3980029"/>
          </a:xfrm>
          <a:prstGeom prst="rect">
            <a:avLst/>
          </a:prstGeom>
        </p:spPr>
        <p:txBody>
          <a:bodyPr anchor="t" rtlCol="false" tIns="0" lIns="0" bIns="0" rIns="0">
            <a:spAutoFit/>
          </a:bodyPr>
          <a:lstStyle/>
          <a:p>
            <a:pPr algn="ctr">
              <a:lnSpc>
                <a:spcPts val="3950"/>
              </a:lnSpc>
            </a:pPr>
            <a:r>
              <a:rPr lang="en-US" sz="2469">
                <a:solidFill>
                  <a:srgbClr val="FFFFFF"/>
                </a:solidFill>
                <a:latin typeface="Open Sauce"/>
              </a:rPr>
              <a:t>The Smart CO2 Converter is an innovative mobile application designed to empower consumers to understand and reduce their carbon footprint. Built using SAP Cloud Application Programming (CAP) model and React Native on SAP Business Technology Platform (BTP), the app leverages Generative AI via Azure Open AI to provide personalized insights and actionable recommendations. By analyzing users' daily activities and highlighting the most impactful habits, the Smart CO2 Converter guides users towards more sustainable choices, fostering environmental responsibility and promoting a greener lifestyle.</a:t>
            </a:r>
          </a:p>
          <a:p>
            <a:pPr algn="ctr">
              <a:lnSpc>
                <a:spcPts val="3950"/>
              </a:lnSpc>
            </a:pPr>
          </a:p>
        </p:txBody>
      </p:sp>
      <p:sp>
        <p:nvSpPr>
          <p:cNvPr name="TextBox 11" id="11"/>
          <p:cNvSpPr txBox="true"/>
          <p:nvPr/>
        </p:nvSpPr>
        <p:spPr>
          <a:xfrm rot="0">
            <a:off x="3932522" y="2549408"/>
            <a:ext cx="11559412" cy="1158738"/>
          </a:xfrm>
          <a:prstGeom prst="rect">
            <a:avLst/>
          </a:prstGeom>
        </p:spPr>
        <p:txBody>
          <a:bodyPr anchor="t" rtlCol="false" tIns="0" lIns="0" bIns="0" rIns="0">
            <a:spAutoFit/>
          </a:bodyPr>
          <a:lstStyle/>
          <a:p>
            <a:pPr algn="ctr" marL="0" indent="0" lvl="0">
              <a:lnSpc>
                <a:spcPts val="9582"/>
              </a:lnSpc>
              <a:spcBef>
                <a:spcPct val="0"/>
              </a:spcBef>
            </a:pPr>
            <a:r>
              <a:rPr lang="en-US" sz="6844" spc="-136">
                <a:solidFill>
                  <a:srgbClr val="FDFBFB"/>
                </a:solidFill>
                <a:latin typeface="Open Sauce Bold"/>
              </a:rPr>
              <a:t>What is Smart CO2nverter?</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594"/>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83899" y="869455"/>
            <a:ext cx="16920201" cy="8796706"/>
            <a:chOff x="0" y="0"/>
            <a:chExt cx="4456349" cy="2316828"/>
          </a:xfrm>
        </p:grpSpPr>
        <p:sp>
          <p:nvSpPr>
            <p:cNvPr name="Freeform 4" id="4"/>
            <p:cNvSpPr/>
            <p:nvPr/>
          </p:nvSpPr>
          <p:spPr>
            <a:xfrm flipH="false" flipV="false" rot="0">
              <a:off x="0" y="0"/>
              <a:ext cx="4456349" cy="2316828"/>
            </a:xfrm>
            <a:custGeom>
              <a:avLst/>
              <a:gdLst/>
              <a:ahLst/>
              <a:cxnLst/>
              <a:rect r="r" b="b" t="t" l="l"/>
              <a:pathLst>
                <a:path h="2316828" w="4456349">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33587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965137" y="3112377"/>
            <a:ext cx="14271624" cy="6398445"/>
          </a:xfrm>
          <a:custGeom>
            <a:avLst/>
            <a:gdLst/>
            <a:ahLst/>
            <a:cxnLst/>
            <a:rect r="r" b="b" t="t" l="l"/>
            <a:pathLst>
              <a:path h="6398445" w="14271624">
                <a:moveTo>
                  <a:pt x="0" y="0"/>
                </a:moveTo>
                <a:lnTo>
                  <a:pt x="14271625" y="0"/>
                </a:lnTo>
                <a:lnTo>
                  <a:pt x="14271625" y="6398445"/>
                </a:lnTo>
                <a:lnTo>
                  <a:pt x="0" y="6398445"/>
                </a:lnTo>
                <a:lnTo>
                  <a:pt x="0" y="0"/>
                </a:lnTo>
                <a:close/>
              </a:path>
            </a:pathLst>
          </a:custGeom>
          <a:blipFill>
            <a:blip r:embed="rId3"/>
            <a:stretch>
              <a:fillRect l="0" t="0" r="0" b="0"/>
            </a:stretch>
          </a:blipFill>
        </p:spPr>
      </p:sp>
      <p:sp>
        <p:nvSpPr>
          <p:cNvPr name="TextBox 7" id="7"/>
          <p:cNvSpPr txBox="true"/>
          <p:nvPr/>
        </p:nvSpPr>
        <p:spPr>
          <a:xfrm rot="0">
            <a:off x="1338934" y="1221275"/>
            <a:ext cx="8721434" cy="861880"/>
          </a:xfrm>
          <a:prstGeom prst="rect">
            <a:avLst/>
          </a:prstGeom>
        </p:spPr>
        <p:txBody>
          <a:bodyPr anchor="t" rtlCol="false" tIns="0" lIns="0" bIns="0" rIns="0">
            <a:spAutoFit/>
          </a:bodyPr>
          <a:lstStyle/>
          <a:p>
            <a:pPr algn="l" marL="0" indent="0" lvl="0">
              <a:lnSpc>
                <a:spcPts val="7178"/>
              </a:lnSpc>
              <a:spcBef>
                <a:spcPct val="0"/>
              </a:spcBef>
            </a:pPr>
            <a:r>
              <a:rPr lang="en-US" sz="5127" spc="-102">
                <a:solidFill>
                  <a:srgbClr val="191919"/>
                </a:solidFill>
                <a:latin typeface="Open Sauce Bold"/>
              </a:rPr>
              <a:t>Solution Architecture</a:t>
            </a:r>
          </a:p>
        </p:txBody>
      </p:sp>
      <p:sp>
        <p:nvSpPr>
          <p:cNvPr name="TextBox 8" id="8"/>
          <p:cNvSpPr txBox="true"/>
          <p:nvPr/>
        </p:nvSpPr>
        <p:spPr>
          <a:xfrm rot="0">
            <a:off x="1463526" y="2147799"/>
            <a:ext cx="15485540" cy="715010"/>
          </a:xfrm>
          <a:prstGeom prst="rect">
            <a:avLst/>
          </a:prstGeom>
        </p:spPr>
        <p:txBody>
          <a:bodyPr anchor="t" rtlCol="false" tIns="0" lIns="0" bIns="0" rIns="0">
            <a:spAutoFit/>
          </a:bodyPr>
          <a:lstStyle/>
          <a:p>
            <a:pPr algn="l">
              <a:lnSpc>
                <a:spcPts val="2859"/>
              </a:lnSpc>
              <a:spcBef>
                <a:spcPct val="0"/>
              </a:spcBef>
            </a:pPr>
            <a:r>
              <a:rPr lang="en-US" sz="2199">
                <a:solidFill>
                  <a:srgbClr val="191919"/>
                </a:solidFill>
                <a:latin typeface="Open Sauce"/>
              </a:rPr>
              <a:t>Help users understand how their consumption habits are driving their CO2 footprint by showing most impactful expenses and best opportunities for emissions reductions.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214594"/>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9832433" y="-339559"/>
            <a:ext cx="8735127" cy="6811477"/>
            <a:chOff x="0" y="0"/>
            <a:chExt cx="6350000" cy="4951603"/>
          </a:xfrm>
        </p:grpSpPr>
        <p:sp>
          <p:nvSpPr>
            <p:cNvPr name="Freeform 6" id="6"/>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2"/>
              <a:stretch>
                <a:fillRect l="-8520" t="0" r="-8520" b="0"/>
              </a:stretch>
            </a:blipFill>
          </p:spPr>
        </p:sp>
      </p:grpSp>
      <p:sp>
        <p:nvSpPr>
          <p:cNvPr name="Freeform 7" id="7"/>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14142" y="759224"/>
            <a:ext cx="1574056" cy="1181899"/>
          </a:xfrm>
          <a:custGeom>
            <a:avLst/>
            <a:gdLst/>
            <a:ahLst/>
            <a:cxnLst/>
            <a:rect r="r" b="b" t="t" l="l"/>
            <a:pathLst>
              <a:path h="1181899" w="1574056">
                <a:moveTo>
                  <a:pt x="0" y="0"/>
                </a:moveTo>
                <a:lnTo>
                  <a:pt x="1574057" y="0"/>
                </a:lnTo>
                <a:lnTo>
                  <a:pt x="1574057" y="1181899"/>
                </a:lnTo>
                <a:lnTo>
                  <a:pt x="0" y="1181899"/>
                </a:lnTo>
                <a:lnTo>
                  <a:pt x="0" y="0"/>
                </a:lnTo>
                <a:close/>
              </a:path>
            </a:pathLst>
          </a:custGeom>
          <a:blipFill>
            <a:blip r:embed="rId5"/>
            <a:stretch>
              <a:fillRect l="0" t="0" r="0" b="0"/>
            </a:stretch>
          </a:blipFill>
        </p:spPr>
      </p:sp>
      <p:sp>
        <p:nvSpPr>
          <p:cNvPr name="TextBox 9" id="9"/>
          <p:cNvSpPr txBox="true"/>
          <p:nvPr/>
        </p:nvSpPr>
        <p:spPr>
          <a:xfrm rot="0">
            <a:off x="714142" y="2199119"/>
            <a:ext cx="8815912" cy="7808595"/>
          </a:xfrm>
          <a:prstGeom prst="rect">
            <a:avLst/>
          </a:prstGeom>
        </p:spPr>
        <p:txBody>
          <a:bodyPr anchor="t" rtlCol="false" tIns="0" lIns="0" bIns="0" rIns="0">
            <a:spAutoFit/>
          </a:bodyPr>
          <a:lstStyle/>
          <a:p>
            <a:pPr algn="l">
              <a:lnSpc>
                <a:spcPts val="3119"/>
              </a:lnSpc>
              <a:spcBef>
                <a:spcPct val="0"/>
              </a:spcBef>
            </a:pPr>
            <a:r>
              <a:rPr lang="en-US" sz="2399">
                <a:solidFill>
                  <a:srgbClr val="000000"/>
                </a:solidFill>
                <a:latin typeface="Open Sauce Bold"/>
              </a:rPr>
              <a:t>Challenge​</a:t>
            </a:r>
          </a:p>
          <a:p>
            <a:pPr algn="l">
              <a:lnSpc>
                <a:spcPts val="3119"/>
              </a:lnSpc>
              <a:spcBef>
                <a:spcPct val="0"/>
              </a:spcBef>
            </a:pPr>
          </a:p>
          <a:p>
            <a:pPr algn="l">
              <a:lnSpc>
                <a:spcPts val="3119"/>
              </a:lnSpc>
              <a:spcBef>
                <a:spcPct val="0"/>
              </a:spcBef>
            </a:pPr>
            <a:r>
              <a:rPr lang="en-US" sz="2399">
                <a:solidFill>
                  <a:srgbClr val="000000"/>
                </a:solidFill>
                <a:latin typeface="Open Sauce"/>
              </a:rPr>
              <a:t>How might we enable business customers to be more climate conscious while strengthening their loyalty?​</a:t>
            </a:r>
          </a:p>
          <a:p>
            <a:pPr algn="l">
              <a:lnSpc>
                <a:spcPts val="3119"/>
              </a:lnSpc>
              <a:spcBef>
                <a:spcPct val="0"/>
              </a:spcBef>
            </a:pPr>
          </a:p>
          <a:p>
            <a:pPr algn="l">
              <a:lnSpc>
                <a:spcPts val="3119"/>
              </a:lnSpc>
              <a:spcBef>
                <a:spcPct val="0"/>
              </a:spcBef>
            </a:pPr>
            <a:r>
              <a:rPr lang="en-US" sz="2399">
                <a:solidFill>
                  <a:srgbClr val="000000"/>
                </a:solidFill>
                <a:latin typeface="Open Sauce Bold"/>
              </a:rPr>
              <a:t>Solution​</a:t>
            </a:r>
          </a:p>
          <a:p>
            <a:pPr algn="l">
              <a:lnSpc>
                <a:spcPts val="3119"/>
              </a:lnSpc>
              <a:spcBef>
                <a:spcPct val="0"/>
              </a:spcBef>
            </a:pPr>
          </a:p>
          <a:p>
            <a:pPr algn="l">
              <a:lnSpc>
                <a:spcPts val="3119"/>
              </a:lnSpc>
              <a:spcBef>
                <a:spcPct val="0"/>
              </a:spcBef>
            </a:pPr>
            <a:r>
              <a:rPr lang="en-US" sz="2399">
                <a:solidFill>
                  <a:srgbClr val="000000"/>
                </a:solidFill>
                <a:latin typeface="Open Sauce"/>
              </a:rPr>
              <a:t>Help users understand how their consumption habits are driving their CO2 footprint by showing the most impactful expenses and best opportunities for emissions reductions.​</a:t>
            </a:r>
          </a:p>
          <a:p>
            <a:pPr algn="l">
              <a:lnSpc>
                <a:spcPts val="3119"/>
              </a:lnSpc>
              <a:spcBef>
                <a:spcPct val="0"/>
              </a:spcBef>
            </a:pPr>
          </a:p>
          <a:p>
            <a:pPr algn="l">
              <a:lnSpc>
                <a:spcPts val="3119"/>
              </a:lnSpc>
              <a:spcBef>
                <a:spcPct val="0"/>
              </a:spcBef>
            </a:pPr>
            <a:r>
              <a:rPr lang="en-US" sz="2399">
                <a:solidFill>
                  <a:srgbClr val="000000"/>
                </a:solidFill>
                <a:latin typeface="Open Sauce Bold"/>
              </a:rPr>
              <a:t>Benefits and Value​</a:t>
            </a:r>
          </a:p>
          <a:p>
            <a:pPr algn="l">
              <a:lnSpc>
                <a:spcPts val="3119"/>
              </a:lnSpc>
              <a:spcBef>
                <a:spcPct val="0"/>
              </a:spcBef>
            </a:pPr>
          </a:p>
          <a:p>
            <a:pPr algn="l">
              <a:lnSpc>
                <a:spcPts val="3119"/>
              </a:lnSpc>
              <a:spcBef>
                <a:spcPct val="0"/>
              </a:spcBef>
            </a:pPr>
            <a:r>
              <a:rPr lang="en-US" sz="2399">
                <a:solidFill>
                  <a:srgbClr val="000000"/>
                </a:solidFill>
                <a:latin typeface="Open Sauce"/>
              </a:rPr>
              <a:t>A mobile app built using the reusable architecture principles of SAP CAP and React Native on SAP BTP. An application extension using GPT via the Azure OpenAI services that combines business context with the capabilities of large language models on SAP BTP.​</a:t>
            </a:r>
          </a:p>
          <a:p>
            <a:pPr algn="l">
              <a:lnSpc>
                <a:spcPts val="3119"/>
              </a:lnSpc>
              <a:spcBef>
                <a:spcPct val="0"/>
              </a:spcBef>
            </a:pPr>
          </a:p>
          <a:p>
            <a:pPr algn="l">
              <a:lnSpc>
                <a:spcPts val="3119"/>
              </a:lnSpc>
              <a:spcBef>
                <a:spcPct val="0"/>
              </a:spcBef>
            </a:pPr>
            <a:r>
              <a:rPr lang="en-US" sz="2399">
                <a:solidFill>
                  <a:srgbClr val="000000"/>
                </a:solidFill>
                <a:latin typeface="Open Sauce"/>
              </a:rPr>
              <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214594"/>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4917787" y="-3041985"/>
            <a:ext cx="5578401" cy="55784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0">
            <a:off x="2090715" y="2093444"/>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
        <p:nvSpPr>
          <p:cNvPr name="TextBox 12" id="12"/>
          <p:cNvSpPr txBox="true"/>
          <p:nvPr/>
        </p:nvSpPr>
        <p:spPr>
          <a:xfrm rot="0">
            <a:off x="345176" y="308587"/>
            <a:ext cx="10612014" cy="1048750"/>
          </a:xfrm>
          <a:prstGeom prst="rect">
            <a:avLst/>
          </a:prstGeom>
        </p:spPr>
        <p:txBody>
          <a:bodyPr anchor="t" rtlCol="false" tIns="0" lIns="0" bIns="0" rIns="0">
            <a:spAutoFit/>
          </a:bodyPr>
          <a:lstStyle/>
          <a:p>
            <a:pPr algn="l">
              <a:lnSpc>
                <a:spcPts val="8564"/>
              </a:lnSpc>
              <a:spcBef>
                <a:spcPct val="0"/>
              </a:spcBef>
            </a:pPr>
            <a:r>
              <a:rPr lang="en-US" sz="6206">
                <a:solidFill>
                  <a:srgbClr val="FFFFFF"/>
                </a:solidFill>
                <a:latin typeface="Open Sauce Bold"/>
              </a:rPr>
              <a:t>C4 Model</a:t>
            </a:r>
          </a:p>
        </p:txBody>
      </p:sp>
      <p:sp>
        <p:nvSpPr>
          <p:cNvPr name="TextBox 13" id="13"/>
          <p:cNvSpPr txBox="true"/>
          <p:nvPr/>
        </p:nvSpPr>
        <p:spPr>
          <a:xfrm rot="0">
            <a:off x="345176" y="1309712"/>
            <a:ext cx="10612014" cy="502775"/>
          </a:xfrm>
          <a:prstGeom prst="rect">
            <a:avLst/>
          </a:prstGeom>
        </p:spPr>
        <p:txBody>
          <a:bodyPr anchor="t" rtlCol="false" tIns="0" lIns="0" bIns="0" rIns="0">
            <a:spAutoFit/>
          </a:bodyPr>
          <a:lstStyle/>
          <a:p>
            <a:pPr algn="l">
              <a:lnSpc>
                <a:spcPts val="4148"/>
              </a:lnSpc>
              <a:spcBef>
                <a:spcPct val="0"/>
              </a:spcBef>
            </a:pPr>
            <a:r>
              <a:rPr lang="en-US" sz="3006">
                <a:solidFill>
                  <a:srgbClr val="FFFFFF"/>
                </a:solidFill>
                <a:latin typeface="Open Sauce Bold"/>
              </a:rPr>
              <a:t>Level-1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214594"/>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4917787" y="-3041985"/>
            <a:ext cx="5578401" cy="55784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0">
            <a:off x="2415389" y="2402081"/>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12" id="12"/>
          <p:cNvSpPr txBox="true"/>
          <p:nvPr/>
        </p:nvSpPr>
        <p:spPr>
          <a:xfrm rot="0">
            <a:off x="345176" y="308587"/>
            <a:ext cx="10612014" cy="1048750"/>
          </a:xfrm>
          <a:prstGeom prst="rect">
            <a:avLst/>
          </a:prstGeom>
        </p:spPr>
        <p:txBody>
          <a:bodyPr anchor="t" rtlCol="false" tIns="0" lIns="0" bIns="0" rIns="0">
            <a:spAutoFit/>
          </a:bodyPr>
          <a:lstStyle/>
          <a:p>
            <a:pPr algn="l">
              <a:lnSpc>
                <a:spcPts val="8564"/>
              </a:lnSpc>
              <a:spcBef>
                <a:spcPct val="0"/>
              </a:spcBef>
            </a:pPr>
            <a:r>
              <a:rPr lang="en-US" sz="6206">
                <a:solidFill>
                  <a:srgbClr val="FFFFFF"/>
                </a:solidFill>
                <a:latin typeface="Open Sauce Bold"/>
              </a:rPr>
              <a:t>C4 Model</a:t>
            </a:r>
          </a:p>
        </p:txBody>
      </p:sp>
      <p:sp>
        <p:nvSpPr>
          <p:cNvPr name="TextBox 13" id="13"/>
          <p:cNvSpPr txBox="true"/>
          <p:nvPr/>
        </p:nvSpPr>
        <p:spPr>
          <a:xfrm rot="0">
            <a:off x="345176" y="1309712"/>
            <a:ext cx="10612014" cy="502775"/>
          </a:xfrm>
          <a:prstGeom prst="rect">
            <a:avLst/>
          </a:prstGeom>
        </p:spPr>
        <p:txBody>
          <a:bodyPr anchor="t" rtlCol="false" tIns="0" lIns="0" bIns="0" rIns="0">
            <a:spAutoFit/>
          </a:bodyPr>
          <a:lstStyle/>
          <a:p>
            <a:pPr algn="l">
              <a:lnSpc>
                <a:spcPts val="4148"/>
              </a:lnSpc>
              <a:spcBef>
                <a:spcPct val="0"/>
              </a:spcBef>
            </a:pPr>
            <a:r>
              <a:rPr lang="en-US" sz="3006">
                <a:solidFill>
                  <a:srgbClr val="FFFFFF"/>
                </a:solidFill>
                <a:latin typeface="Open Sauce Bold"/>
              </a:rPr>
              <a:t>Level-2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214594"/>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4917787" y="-3041985"/>
            <a:ext cx="5578401" cy="55784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0">
            <a:off x="2415389" y="2214112"/>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12" id="12"/>
          <p:cNvSpPr txBox="true"/>
          <p:nvPr/>
        </p:nvSpPr>
        <p:spPr>
          <a:xfrm rot="0">
            <a:off x="345176" y="308587"/>
            <a:ext cx="10612014" cy="1048750"/>
          </a:xfrm>
          <a:prstGeom prst="rect">
            <a:avLst/>
          </a:prstGeom>
        </p:spPr>
        <p:txBody>
          <a:bodyPr anchor="t" rtlCol="false" tIns="0" lIns="0" bIns="0" rIns="0">
            <a:spAutoFit/>
          </a:bodyPr>
          <a:lstStyle/>
          <a:p>
            <a:pPr algn="l">
              <a:lnSpc>
                <a:spcPts val="8564"/>
              </a:lnSpc>
              <a:spcBef>
                <a:spcPct val="0"/>
              </a:spcBef>
            </a:pPr>
            <a:r>
              <a:rPr lang="en-US" sz="6206">
                <a:solidFill>
                  <a:srgbClr val="FFFFFF"/>
                </a:solidFill>
                <a:latin typeface="Open Sauce Bold"/>
              </a:rPr>
              <a:t>C4 Model</a:t>
            </a:r>
          </a:p>
        </p:txBody>
      </p:sp>
      <p:sp>
        <p:nvSpPr>
          <p:cNvPr name="TextBox 13" id="13"/>
          <p:cNvSpPr txBox="true"/>
          <p:nvPr/>
        </p:nvSpPr>
        <p:spPr>
          <a:xfrm rot="0">
            <a:off x="345176" y="1309712"/>
            <a:ext cx="10612014" cy="502775"/>
          </a:xfrm>
          <a:prstGeom prst="rect">
            <a:avLst/>
          </a:prstGeom>
        </p:spPr>
        <p:txBody>
          <a:bodyPr anchor="t" rtlCol="false" tIns="0" lIns="0" bIns="0" rIns="0">
            <a:spAutoFit/>
          </a:bodyPr>
          <a:lstStyle/>
          <a:p>
            <a:pPr algn="l">
              <a:lnSpc>
                <a:spcPts val="4148"/>
              </a:lnSpc>
              <a:spcBef>
                <a:spcPct val="0"/>
              </a:spcBef>
            </a:pPr>
            <a:r>
              <a:rPr lang="en-US" sz="3006">
                <a:solidFill>
                  <a:srgbClr val="FFFFFF"/>
                </a:solidFill>
                <a:latin typeface="Open Sauce Bold"/>
              </a:rPr>
              <a:t>Level-3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DAGG3XOf5mE</dc:identifier>
  <dcterms:modified xsi:type="dcterms:W3CDTF">2011-08-01T06:04:30Z</dcterms:modified>
  <cp:revision>1</cp:revision>
  <dc:title>Smart CO2nverter</dc:title>
</cp:coreProperties>
</file>